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47"/>
  </p:notesMasterIdLst>
  <p:handoutMasterIdLst>
    <p:handoutMasterId r:id="rId48"/>
  </p:handoutMasterIdLst>
  <p:sldIdLst>
    <p:sldId id="300" r:id="rId2"/>
    <p:sldId id="306" r:id="rId3"/>
    <p:sldId id="262" r:id="rId4"/>
    <p:sldId id="272" r:id="rId5"/>
    <p:sldId id="312" r:id="rId6"/>
    <p:sldId id="313" r:id="rId7"/>
    <p:sldId id="315" r:id="rId8"/>
    <p:sldId id="316" r:id="rId9"/>
    <p:sldId id="314" r:id="rId10"/>
    <p:sldId id="266" r:id="rId11"/>
    <p:sldId id="294" r:id="rId12"/>
    <p:sldId id="279" r:id="rId13"/>
    <p:sldId id="291" r:id="rId14"/>
    <p:sldId id="282" r:id="rId15"/>
    <p:sldId id="280" r:id="rId16"/>
    <p:sldId id="281" r:id="rId17"/>
    <p:sldId id="299" r:id="rId18"/>
    <p:sldId id="288" r:id="rId19"/>
    <p:sldId id="260" r:id="rId20"/>
    <p:sldId id="302" r:id="rId21"/>
    <p:sldId id="276" r:id="rId22"/>
    <p:sldId id="284" r:id="rId23"/>
    <p:sldId id="308" r:id="rId24"/>
    <p:sldId id="267" r:id="rId25"/>
    <p:sldId id="271" r:id="rId26"/>
    <p:sldId id="307" r:id="rId27"/>
    <p:sldId id="304" r:id="rId28"/>
    <p:sldId id="268" r:id="rId29"/>
    <p:sldId id="274" r:id="rId30"/>
    <p:sldId id="286" r:id="rId31"/>
    <p:sldId id="269" r:id="rId32"/>
    <p:sldId id="310" r:id="rId33"/>
    <p:sldId id="309" r:id="rId34"/>
    <p:sldId id="277" r:id="rId35"/>
    <p:sldId id="270" r:id="rId36"/>
    <p:sldId id="289" r:id="rId37"/>
    <p:sldId id="278" r:id="rId38"/>
    <p:sldId id="285" r:id="rId39"/>
    <p:sldId id="290" r:id="rId40"/>
    <p:sldId id="297" r:id="rId41"/>
    <p:sldId id="283" r:id="rId42"/>
    <p:sldId id="263" r:id="rId43"/>
    <p:sldId id="317" r:id="rId44"/>
    <p:sldId id="296" r:id="rId45"/>
    <p:sldId id="311" r:id="rId4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8FA94"/>
    <a:srgbClr val="F1F53D"/>
    <a:srgbClr val="BBBF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89" autoAdjust="0"/>
    <p:restoredTop sz="85299" autoAdjust="0"/>
  </p:normalViewPr>
  <p:slideViewPr>
    <p:cSldViewPr>
      <p:cViewPr>
        <p:scale>
          <a:sx n="50" d="100"/>
          <a:sy n="50" d="100"/>
        </p:scale>
        <p:origin x="-696" y="-828"/>
      </p:cViewPr>
      <p:guideLst>
        <p:guide orient="horz" pos="2160"/>
        <p:guide pos="2880"/>
      </p:guideLst>
    </p:cSldViewPr>
  </p:slideViewPr>
  <p:outlineViewPr>
    <p:cViewPr>
      <p:scale>
        <a:sx n="33" d="100"/>
        <a:sy n="33" d="100"/>
      </p:scale>
      <p:origin x="0" y="41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36B5AEB-530E-42BA-BE35-4138091D9DBE}" type="datetimeFigureOut">
              <a:rPr lang="en-US" smtClean="0"/>
              <a:pPr/>
              <a:t>12/7/2012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766DE2A-1113-4C4A-B741-C598CB8F6B1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02642CE-8FD1-41C1-80AA-A068D983EFFD}" type="datetimeFigureOut">
              <a:rPr lang="en-US" smtClean="0"/>
              <a:pPr/>
              <a:t>12/7/2012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5EF35D6-93B4-4321-8C8D-C9DF2BFE48B3}" type="slidenum">
              <a:rPr lang="en-US" smtClean="0"/>
              <a:pPr/>
              <a:t>‹#›</a:t>
            </a:fld>
            <a:endParaRPr lang="en-US"/>
          </a:p>
        </p:txBody>
      </p:sp>
    </p:spTree>
    <p:extLst>
      <p:ext uri="{BB962C8B-B14F-4D97-AF65-F5344CB8AC3E}">
        <p14:creationId xmlns:p14="http://schemas.microsoft.com/office/powerpoint/2010/main" xmlns="" val="308199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29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38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400" b="1" dirty="0" smtClean="0"/>
              <a:t>The genocide by artificial famine initiated by Stalin in Ukraine in the</a:t>
            </a:r>
          </a:p>
          <a:p>
            <a:r>
              <a:rPr lang="en-US" sz="1400" b="1" dirty="0" smtClean="0"/>
              <a:t>1930's has had many Communist imitators during the 20th century.</a:t>
            </a:r>
          </a:p>
          <a:p>
            <a:endParaRPr lang="en-US" b="1" dirty="0" smtClean="0"/>
          </a:p>
          <a:p>
            <a:r>
              <a:rPr lang="en-US" b="1" dirty="0" smtClean="0"/>
              <a:t>China </a:t>
            </a:r>
            <a:r>
              <a:rPr lang="en-US" dirty="0" smtClean="0"/>
              <a:t>was taken over by the Communist regime of Mao Zedong. During the Mao Great Famine Leap Forward of 1958- 1960 tens of millions died of starvation.</a:t>
            </a:r>
            <a:endParaRPr lang="en-US" b="1" dirty="0" smtClean="0"/>
          </a:p>
          <a:p>
            <a:endParaRPr lang="en-US" b="1" dirty="0" smtClean="0"/>
          </a:p>
          <a:p>
            <a:r>
              <a:rPr lang="en-US" b="1" dirty="0" smtClean="0"/>
              <a:t>Ethiopia </a:t>
            </a:r>
            <a:r>
              <a:rPr lang="en-US" dirty="0" smtClean="0"/>
              <a:t>was taken over by a Communist regime in 1974. Under the leadership of</a:t>
            </a:r>
          </a:p>
          <a:p>
            <a:r>
              <a:rPr lang="en-US" dirty="0" err="1" smtClean="0"/>
              <a:t>Mengistu</a:t>
            </a:r>
            <a:r>
              <a:rPr lang="en-US" dirty="0" smtClean="0"/>
              <a:t> </a:t>
            </a:r>
            <a:r>
              <a:rPr lang="en-US" dirty="0" err="1" smtClean="0"/>
              <a:t>Haile</a:t>
            </a:r>
            <a:r>
              <a:rPr lang="en-US" dirty="0" smtClean="0"/>
              <a:t> </a:t>
            </a:r>
            <a:r>
              <a:rPr lang="en-US" dirty="0" err="1" smtClean="0"/>
              <a:t>Mariam</a:t>
            </a:r>
            <a:r>
              <a:rPr lang="en-US" dirty="0" smtClean="0"/>
              <a:t>, thousands, perhaps millions of people, mostly Eritreans</a:t>
            </a:r>
          </a:p>
          <a:p>
            <a:r>
              <a:rPr lang="en-US" dirty="0" smtClean="0"/>
              <a:t>seeking independence, were allowed to starve to death while the government spent millions of dollars on military armaments.</a:t>
            </a:r>
          </a:p>
          <a:p>
            <a:endParaRPr lang="en-US" dirty="0" smtClean="0"/>
          </a:p>
          <a:p>
            <a:r>
              <a:rPr lang="en-US" b="1" dirty="0" smtClean="0"/>
              <a:t>Cambodia </a:t>
            </a:r>
            <a:r>
              <a:rPr lang="en-US" dirty="0" smtClean="0"/>
              <a:t>was taken over by the Communist Khmer Rouge in 1975. During the</a:t>
            </a:r>
          </a:p>
          <a:p>
            <a:r>
              <a:rPr lang="en-US" dirty="0" smtClean="0"/>
              <a:t>next three years the government of </a:t>
            </a:r>
            <a:r>
              <a:rPr lang="en-US" dirty="0" err="1" smtClean="0"/>
              <a:t>Pol</a:t>
            </a:r>
            <a:r>
              <a:rPr lang="en-US" dirty="0" smtClean="0"/>
              <a:t> Pot was responsible for the death of some</a:t>
            </a:r>
          </a:p>
          <a:p>
            <a:r>
              <a:rPr lang="en-US" dirty="0" smtClean="0"/>
              <a:t>2 million men, women and children through a program of planned execution and</a:t>
            </a:r>
          </a:p>
          <a:p>
            <a:r>
              <a:rPr lang="en-US" dirty="0" smtClean="0"/>
              <a:t>forced starvation.</a:t>
            </a:r>
          </a:p>
          <a:p>
            <a:endParaRPr lang="en-US" dirty="0" smtClean="0"/>
          </a:p>
          <a:p>
            <a:r>
              <a:rPr lang="en-US" sz="1400" b="1" dirty="0" smtClean="0"/>
              <a:t>The genocide by artificial famine initiated by Stalin in Ukraine in the</a:t>
            </a:r>
          </a:p>
          <a:p>
            <a:r>
              <a:rPr lang="en-US" sz="1400" b="1" dirty="0" smtClean="0"/>
              <a:t>1930's has had many Communist imitators during the 20th century.</a:t>
            </a:r>
          </a:p>
          <a:p>
            <a:endParaRPr lang="en-US" b="1" dirty="0" smtClean="0"/>
          </a:p>
          <a:p>
            <a:r>
              <a:rPr lang="en-US" b="1" dirty="0" smtClean="0"/>
              <a:t>China </a:t>
            </a:r>
            <a:r>
              <a:rPr lang="en-US" dirty="0" smtClean="0"/>
              <a:t>was taken over by the Communist regime of Mao Zedong. During the Mao Great Famine Leap Forward of 1958- 1960 tens of millions died of starvation.</a:t>
            </a:r>
            <a:endParaRPr lang="en-US" b="1" dirty="0" smtClean="0"/>
          </a:p>
          <a:p>
            <a:endParaRPr lang="en-US" b="1" dirty="0" smtClean="0"/>
          </a:p>
          <a:p>
            <a:r>
              <a:rPr lang="en-US" b="1" dirty="0" smtClean="0"/>
              <a:t>Ethiopia </a:t>
            </a:r>
            <a:r>
              <a:rPr lang="en-US" dirty="0" smtClean="0"/>
              <a:t>was taken over by a Communist regime in 1974. Under the leadership of</a:t>
            </a:r>
          </a:p>
          <a:p>
            <a:r>
              <a:rPr lang="en-US" dirty="0" err="1" smtClean="0"/>
              <a:t>Mengistu</a:t>
            </a:r>
            <a:r>
              <a:rPr lang="en-US" dirty="0" smtClean="0"/>
              <a:t> </a:t>
            </a:r>
            <a:r>
              <a:rPr lang="en-US" dirty="0" err="1" smtClean="0"/>
              <a:t>Haile</a:t>
            </a:r>
            <a:r>
              <a:rPr lang="en-US" dirty="0" smtClean="0"/>
              <a:t> </a:t>
            </a:r>
            <a:r>
              <a:rPr lang="en-US" dirty="0" err="1" smtClean="0"/>
              <a:t>Mariam</a:t>
            </a:r>
            <a:r>
              <a:rPr lang="en-US" dirty="0" smtClean="0"/>
              <a:t>, thousands, perhaps millions of people, mostly Eritreans</a:t>
            </a:r>
          </a:p>
          <a:p>
            <a:r>
              <a:rPr lang="en-US" dirty="0" smtClean="0"/>
              <a:t>seeking independence, were allowed to starve to death while the government spent millions of dollars on military armaments.</a:t>
            </a:r>
          </a:p>
          <a:p>
            <a:endParaRPr lang="en-US" dirty="0" smtClean="0"/>
          </a:p>
          <a:p>
            <a:r>
              <a:rPr lang="en-US" b="1" dirty="0" smtClean="0"/>
              <a:t>Cambodia </a:t>
            </a:r>
            <a:r>
              <a:rPr lang="en-US" dirty="0" smtClean="0"/>
              <a:t>was taken over by the Communist Khmer Rouge in 1975. During the</a:t>
            </a:r>
          </a:p>
          <a:p>
            <a:r>
              <a:rPr lang="en-US" dirty="0" smtClean="0"/>
              <a:t>next three years the government of </a:t>
            </a:r>
            <a:r>
              <a:rPr lang="en-US" dirty="0" err="1" smtClean="0"/>
              <a:t>Pol</a:t>
            </a:r>
            <a:r>
              <a:rPr lang="en-US" dirty="0" smtClean="0"/>
              <a:t> Pot was responsible for the death of some</a:t>
            </a:r>
          </a:p>
          <a:p>
            <a:r>
              <a:rPr lang="en-US" dirty="0" smtClean="0"/>
              <a:t>2 million men, women and children through a program of planned execution and</a:t>
            </a:r>
          </a:p>
          <a:p>
            <a:r>
              <a:rPr lang="en-US" dirty="0" smtClean="0"/>
              <a:t>forced starvation.</a:t>
            </a:r>
          </a:p>
          <a:p>
            <a:r>
              <a:rPr lang="en-US" b="1" dirty="0" smtClean="0"/>
              <a:t>Afghanistan </a:t>
            </a:r>
            <a:r>
              <a:rPr lang="en-US" dirty="0" smtClean="0"/>
              <a:t>was invaded by the Soviet Union in 1979. Unable to subdue the</a:t>
            </a:r>
          </a:p>
          <a:p>
            <a:r>
              <a:rPr lang="en-US" dirty="0" smtClean="0"/>
              <a:t>Afghan countryside, the Soviets began a program of genocidal suppression which</a:t>
            </a:r>
          </a:p>
          <a:p>
            <a:r>
              <a:rPr lang="en-US" dirty="0" smtClean="0"/>
              <a:t>included "killing of the civilian support population, terrorizing and driving of the</a:t>
            </a:r>
          </a:p>
          <a:p>
            <a:r>
              <a:rPr lang="en-US" dirty="0" smtClean="0"/>
              <a:t>survivors, and creating famine conditions</a:t>
            </a:r>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Ukraine has 1/3 of the world’s black soil.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Western Ukraine comes</a:t>
            </a:r>
            <a:r>
              <a:rPr lang="en-US" baseline="0" dirty="0" smtClean="0"/>
              <a:t> under Polish rule</a:t>
            </a:r>
            <a:endParaRPr lang="en-US" dirty="0" smtClean="0"/>
          </a:p>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a:t>
            </a:r>
            <a:r>
              <a:rPr lang="en-US" baseline="0" dirty="0" smtClean="0"/>
              <a:t> to fulfill his Five Year Plan, Stalin introduces collectivization. December 27, 1929 Stalin announces a policy of “liquidation of the kulaks as a class.’’ Kulaks (</a:t>
            </a:r>
            <a:r>
              <a:rPr lang="en-US" baseline="0" dirty="0" err="1" smtClean="0"/>
              <a:t>kurkuls</a:t>
            </a:r>
            <a:r>
              <a:rPr lang="en-US" baseline="0" dirty="0" smtClean="0"/>
              <a:t> in Ukrainian) were defined as those who owned property or hired labor. By March 1930, nearly 62,000 kulak households had been eliminated.</a:t>
            </a:r>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Passportization</a:t>
            </a:r>
            <a:r>
              <a:rPr lang="en-US" dirty="0" smtClean="0"/>
              <a:t> system is instituted on</a:t>
            </a:r>
            <a:r>
              <a:rPr lang="en-US" baseline="0" dirty="0" smtClean="0"/>
              <a:t> December 27, 1932 denying peasants the right to move from one location to another.</a:t>
            </a:r>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intentional house to house searches to remove and destroy anything edible. </a:t>
            </a:r>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Intentional house to house searches to remove and destroy anything edible. </a:t>
            </a:r>
            <a:endParaRPr lang="en-US" dirty="0" smtClean="0"/>
          </a:p>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EF35D6-93B4-4321-8C8D-C9DF2BFE48B3}"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45C04-B6F7-424A-A72A-A3F0C22DD7A6}"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45C04-B6F7-424A-A72A-A3F0C22DD7A6}"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45C04-B6F7-424A-A72A-A3F0C22DD7A6}"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45C04-B6F7-424A-A72A-A3F0C22DD7A6}"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45C04-B6F7-424A-A72A-A3F0C22DD7A6}"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45C04-B6F7-424A-A72A-A3F0C22DD7A6}"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45C04-B6F7-424A-A72A-A3F0C22DD7A6}" type="datetimeFigureOut">
              <a:rPr lang="en-US" smtClean="0"/>
              <a:pPr/>
              <a:t>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45C04-B6F7-424A-A72A-A3F0C22DD7A6}" type="datetimeFigureOut">
              <a:rPr lang="en-US" smtClean="0"/>
              <a:pPr/>
              <a:t>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45C04-B6F7-424A-A72A-A3F0C22DD7A6}" type="datetimeFigureOut">
              <a:rPr lang="en-US" smtClean="0"/>
              <a:pPr/>
              <a:t>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45C04-B6F7-424A-A72A-A3F0C22DD7A6}"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45C04-B6F7-424A-A72A-A3F0C22DD7A6}"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0E1AC-4FF0-4A63-B339-E21677A6FF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45C04-B6F7-424A-A72A-A3F0C22DD7A6}" type="datetimeFigureOut">
              <a:rPr lang="en-US" smtClean="0"/>
              <a:pPr/>
              <a:t>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0E1AC-4FF0-4A63-B339-E21677A6FF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earch.aol.com/aol/imageDetails?s_it=imageDetails&amp;q=walter+duranty&amp;v_t=wscreen50-bb&amp;b=image?enabled_terms=&amp;s_it=wscreen50-bb&amp;q=walter+duranty&amp;oreq=d52179de4022427289008fafdd6c5439&amp;img=http://2.bp.blogspot.com/_k07pirzBU34/TEbzQHHVi1I/AAAAAAAAFTQ/g4XW_Jb5Cbw/s1600/walter_duranty.jpg&amp;host=http://sipseystreetirregulars.blogspot.com/2010/07/not-really-telling-us-anything-we-didnt.html&amp;width=59&amp;height=85&amp;thumbUrl=http://images-partners-tbn.google.com/images?q=tbn:ANd9GcQchz7LwkO-_gFYqT7t7JxfCz6CbLny8G5jhu8kA086HbEuQBep6PacM7Q&amp;imgWidth=330&amp;imgHeight=475&amp;imgSize=13873&amp;imgTitle=walter+duranty"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faminegenocide.com/"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t a Glance: The Holodomor"/>
          <p:cNvPicPr>
            <a:picLocks noChangeAspect="1" noChangeArrowheads="1"/>
          </p:cNvPicPr>
          <p:nvPr/>
        </p:nvPicPr>
        <p:blipFill>
          <a:blip r:embed="rId2" cstate="print"/>
          <a:srcRect/>
          <a:stretch>
            <a:fillRect/>
          </a:stretch>
        </p:blipFill>
        <p:spPr bwMode="auto">
          <a:xfrm>
            <a:off x="0" y="1219200"/>
            <a:ext cx="9144000" cy="5638800"/>
          </a:xfrm>
          <a:prstGeom prst="rect">
            <a:avLst/>
          </a:prstGeom>
          <a:noFill/>
        </p:spPr>
      </p:pic>
      <p:sp>
        <p:nvSpPr>
          <p:cNvPr id="2" name="Rectangle 1"/>
          <p:cNvSpPr/>
          <p:nvPr/>
        </p:nvSpPr>
        <p:spPr>
          <a:xfrm>
            <a:off x="0" y="0"/>
            <a:ext cx="9144000" cy="2862322"/>
          </a:xfrm>
          <a:prstGeom prst="rect">
            <a:avLst/>
          </a:prstGeom>
        </p:spPr>
        <p:txBody>
          <a:bodyPr wrap="square">
            <a:spAutoFit/>
          </a:bodyPr>
          <a:lstStyle/>
          <a:p>
            <a:pPr algn="ctr"/>
            <a:r>
              <a:rPr lang="en-US" sz="6000" kern="10" dirty="0" err="1" smtClean="0">
                <a:ln w="9525">
                  <a:round/>
                  <a:headEnd/>
                  <a:tailEnd/>
                </a:ln>
                <a:latin typeface="Times New Roman"/>
                <a:cs typeface="Times New Roman"/>
              </a:rPr>
              <a:t>Holodomor</a:t>
            </a:r>
            <a:endParaRPr lang="en-US" sz="6000" kern="10" dirty="0" smtClean="0">
              <a:ln w="9525">
                <a:round/>
                <a:headEnd/>
                <a:tailEnd/>
              </a:ln>
              <a:latin typeface="Times New Roman"/>
              <a:cs typeface="Times New Roman"/>
            </a:endParaRPr>
          </a:p>
          <a:p>
            <a:pPr algn="ctr"/>
            <a:r>
              <a:rPr lang="en-US" sz="6000" kern="10" dirty="0" smtClean="0">
                <a:ln w="9525">
                  <a:round/>
                  <a:headEnd/>
                  <a:tailEnd/>
                </a:ln>
                <a:latin typeface="Times New Roman"/>
                <a:cs typeface="Times New Roman"/>
              </a:rPr>
              <a:t> Famine - Genocide</a:t>
            </a:r>
          </a:p>
          <a:p>
            <a:pPr algn="ctr"/>
            <a:r>
              <a:rPr lang="en-US" sz="6000" kern="10" dirty="0" smtClean="0">
                <a:ln w="9525">
                  <a:round/>
                  <a:headEnd/>
                  <a:tailEnd/>
                </a:ln>
                <a:latin typeface="Times New Roman"/>
                <a:cs typeface="Times New Roman"/>
              </a:rPr>
              <a:t>in Ukraine 1932-1933</a:t>
            </a:r>
            <a:endParaRPr lang="en-US" sz="6000" dirty="0"/>
          </a:p>
        </p:txBody>
      </p:sp>
      <p:sp>
        <p:nvSpPr>
          <p:cNvPr id="3" name="Rectangle 2"/>
          <p:cNvSpPr/>
          <p:nvPr/>
        </p:nvSpPr>
        <p:spPr>
          <a:xfrm>
            <a:off x="-1752600" y="4038600"/>
            <a:ext cx="7772400" cy="1200329"/>
          </a:xfrm>
          <a:prstGeom prst="rect">
            <a:avLst/>
          </a:prstGeom>
        </p:spPr>
        <p:txBody>
          <a:bodyPr wrap="square">
            <a:spAutoFit/>
          </a:bodyPr>
          <a:lstStyle/>
          <a:p>
            <a:pPr lvl="4">
              <a:buNone/>
            </a:pPr>
            <a:r>
              <a:rPr lang="en-US" sz="2400" dirty="0" smtClean="0"/>
              <a:t>Prepared by Maria </a:t>
            </a:r>
            <a:r>
              <a:rPr lang="en-US" sz="2400" dirty="0" err="1" smtClean="0"/>
              <a:t>Kiciuk</a:t>
            </a:r>
            <a:r>
              <a:rPr lang="en-US" sz="2400" dirty="0" smtClean="0"/>
              <a:t>, PhD.</a:t>
            </a:r>
          </a:p>
          <a:p>
            <a:pPr lvl="4">
              <a:buNone/>
            </a:pPr>
            <a:r>
              <a:rPr lang="en-US" sz="2400" dirty="0" smtClean="0"/>
              <a:t>and </a:t>
            </a:r>
            <a:r>
              <a:rPr lang="en-US" sz="2400" dirty="0" err="1" smtClean="0"/>
              <a:t>Oksana</a:t>
            </a:r>
            <a:r>
              <a:rPr lang="en-US" sz="2400" dirty="0" smtClean="0"/>
              <a:t> </a:t>
            </a:r>
            <a:r>
              <a:rPr lang="en-US" sz="2400" dirty="0" err="1" smtClean="0"/>
              <a:t>Kulynych</a:t>
            </a:r>
            <a:r>
              <a:rPr lang="en-US" sz="2400" dirty="0" smtClean="0"/>
              <a:t>, Chair</a:t>
            </a:r>
          </a:p>
          <a:p>
            <a:pPr lvl="4">
              <a:buNone/>
            </a:pPr>
            <a:r>
              <a:rPr lang="en-US" sz="2400" dirty="0" smtClean="0"/>
              <a:t>U.S. </a:t>
            </a:r>
            <a:r>
              <a:rPr lang="en-US" sz="2400" dirty="0" err="1" smtClean="0"/>
              <a:t>Holodomor</a:t>
            </a:r>
            <a:r>
              <a:rPr lang="en-US" sz="2400" dirty="0" smtClean="0"/>
              <a:t> Education Committee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381000"/>
            <a:ext cx="9144000" cy="6248400"/>
          </a:xfrm>
        </p:spPr>
        <p:txBody>
          <a:bodyPr>
            <a:normAutofit fontScale="25000" lnSpcReduction="20000"/>
          </a:bodyPr>
          <a:lstStyle/>
          <a:p>
            <a:pPr lvl="0">
              <a:buNone/>
            </a:pPr>
            <a:endParaRPr lang="en-US" sz="2800" dirty="0" smtClean="0"/>
          </a:p>
          <a:p>
            <a:pPr lvl="0">
              <a:buNone/>
            </a:pPr>
            <a:endParaRPr lang="en-US" sz="2800" dirty="0" smtClean="0"/>
          </a:p>
          <a:p>
            <a:pPr lvl="0">
              <a:buNone/>
            </a:pPr>
            <a:r>
              <a:rPr lang="en-US" sz="11200" dirty="0" smtClean="0"/>
              <a:t>	</a:t>
            </a:r>
            <a:r>
              <a:rPr lang="en-US" sz="12800" dirty="0" smtClean="0"/>
              <a:t>By mid 1932, nearly 75 percent of the farms</a:t>
            </a:r>
          </a:p>
          <a:p>
            <a:pPr lvl="0">
              <a:buNone/>
            </a:pPr>
            <a:r>
              <a:rPr lang="en-US" sz="12800" dirty="0" smtClean="0"/>
              <a:t>	 in Ukraine are</a:t>
            </a:r>
            <a:r>
              <a:rPr lang="en-US" sz="12800" b="1" dirty="0" smtClean="0"/>
              <a:t> forcibly </a:t>
            </a:r>
            <a:r>
              <a:rPr lang="en-US" sz="12800" dirty="0" smtClean="0"/>
              <a:t>collectivized. </a:t>
            </a:r>
          </a:p>
          <a:p>
            <a:pPr lvl="0">
              <a:buNone/>
            </a:pPr>
            <a:endParaRPr lang="en-US" sz="12800" dirty="0" smtClean="0"/>
          </a:p>
          <a:p>
            <a:pPr lvl="0">
              <a:buNone/>
            </a:pPr>
            <a:r>
              <a:rPr lang="en-US" sz="12800" dirty="0" smtClean="0"/>
              <a:t>	Villagers are brought under government control.</a:t>
            </a:r>
          </a:p>
          <a:p>
            <a:pPr lvl="0"/>
            <a:endParaRPr lang="en-US" sz="12800" dirty="0" smtClean="0"/>
          </a:p>
          <a:p>
            <a:pPr>
              <a:buNone/>
            </a:pPr>
            <a:r>
              <a:rPr lang="en-US" sz="12800" dirty="0" smtClean="0"/>
              <a:t>	Farmers who  resisted are shot or </a:t>
            </a:r>
            <a:r>
              <a:rPr lang="en-US" sz="12800" b="1" dirty="0" smtClean="0"/>
              <a:t>sent to Siberia. </a:t>
            </a:r>
          </a:p>
          <a:p>
            <a:pPr marL="0" indent="0">
              <a:buNone/>
            </a:pPr>
            <a:endParaRPr lang="en-US" sz="11200" dirty="0" smtClean="0"/>
          </a:p>
          <a:p>
            <a:pPr>
              <a:buNone/>
            </a:pPr>
            <a:r>
              <a:rPr lang="en-US" sz="8000" b="1" dirty="0" smtClean="0"/>
              <a:t>    </a:t>
            </a:r>
          </a:p>
          <a:p>
            <a:pPr>
              <a:buNone/>
            </a:pPr>
            <a:endParaRPr lang="en-US" sz="8000" b="1" dirty="0" smtClean="0"/>
          </a:p>
          <a:p>
            <a:pPr>
              <a:buNone/>
            </a:pPr>
            <a:r>
              <a:rPr lang="en-US" sz="8000" b="1" dirty="0" smtClean="0"/>
              <a:t>	</a:t>
            </a:r>
            <a:r>
              <a:rPr lang="en-US" sz="9600" b="1" dirty="0" smtClean="0"/>
              <a:t>Collectivization:</a:t>
            </a:r>
            <a:r>
              <a:rPr lang="en-US" sz="9600" dirty="0" smtClean="0"/>
              <a:t> collective farms replaced</a:t>
            </a:r>
          </a:p>
          <a:p>
            <a:pPr>
              <a:buNone/>
            </a:pPr>
            <a:r>
              <a:rPr lang="en-US" sz="9600" dirty="0" smtClean="0"/>
              <a:t>    individual farms. Farmers had to surrender </a:t>
            </a:r>
          </a:p>
          <a:p>
            <a:pPr>
              <a:buNone/>
            </a:pPr>
            <a:r>
              <a:rPr lang="en-US" sz="9600" dirty="0" smtClean="0"/>
              <a:t>    their land, livestock to collective farms.</a:t>
            </a:r>
          </a:p>
          <a:p>
            <a:pPr lvl="0">
              <a:buNone/>
            </a:pPr>
            <a:endParaRPr lang="en-US" sz="11200" dirty="0" smtClean="0"/>
          </a:p>
          <a:p>
            <a:endParaRPr lang="en-US" sz="11200" dirty="0" smtClean="0"/>
          </a:p>
          <a:p>
            <a:pPr lvl="0"/>
            <a:endParaRPr lang="en-US" sz="11200" dirty="0" smtClean="0"/>
          </a:p>
          <a:p>
            <a:pPr lvl="0"/>
            <a:endParaRPr lang="en-US" sz="11200" dirty="0" smtClean="0"/>
          </a:p>
          <a:p>
            <a:endParaRPr lang="en-US" sz="11200" dirty="0"/>
          </a:p>
        </p:txBody>
      </p:sp>
      <p:pic>
        <p:nvPicPr>
          <p:cNvPr id="21506" name="Picture 2" descr="Holodomor Project – sponsored"/>
          <p:cNvPicPr>
            <a:picLocks noChangeAspect="1" noChangeArrowheads="1"/>
          </p:cNvPicPr>
          <p:nvPr/>
        </p:nvPicPr>
        <p:blipFill>
          <a:blip r:embed="rId3" cstate="print"/>
          <a:srcRect/>
          <a:stretch>
            <a:fillRect/>
          </a:stretch>
        </p:blipFill>
        <p:spPr bwMode="auto">
          <a:xfrm>
            <a:off x="6858000" y="3657600"/>
            <a:ext cx="1915026" cy="2971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839200" cy="1676400"/>
          </a:xfrm>
        </p:spPr>
        <p:txBody>
          <a:bodyPr>
            <a:normAutofit fontScale="90000"/>
          </a:bodyPr>
          <a:lstStyle/>
          <a:p>
            <a:pPr algn="l"/>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"Farmers present by themselves the basic force of the national movement. Without farmers there can be no strong national movement. This is what we mean when we say that the national question is, actually, the farmers' question." </a:t>
            </a:r>
            <a:br>
              <a:rPr lang="en-US" sz="3600" dirty="0" smtClean="0"/>
            </a:br>
            <a:r>
              <a:rPr lang="en-US" sz="3600" i="1" dirty="0" smtClean="0"/>
              <a:t>	</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endParaRPr lang="en-US" sz="4000" dirty="0"/>
          </a:p>
        </p:txBody>
      </p:sp>
      <p:sp>
        <p:nvSpPr>
          <p:cNvPr id="3" name="Content Placeholder 2"/>
          <p:cNvSpPr>
            <a:spLocks noGrp="1"/>
          </p:cNvSpPr>
          <p:nvPr>
            <p:ph idx="4294967295"/>
          </p:nvPr>
        </p:nvSpPr>
        <p:spPr>
          <a:xfrm flipV="1">
            <a:off x="0" y="6324600"/>
            <a:ext cx="8229600" cy="533400"/>
          </a:xfrm>
        </p:spPr>
        <p:txBody>
          <a:bodyPr>
            <a:normAutofit/>
          </a:bodyPr>
          <a:lstStyle/>
          <a:p>
            <a:pPr lvl="0"/>
            <a:endParaRPr lang="en-US" sz="2800" dirty="0" smtClean="0"/>
          </a:p>
          <a:p>
            <a:pPr lvl="0"/>
            <a:endParaRPr lang="en-US" sz="2800" dirty="0" smtClean="0"/>
          </a:p>
          <a:p>
            <a:endParaRPr lang="en-US" dirty="0"/>
          </a:p>
        </p:txBody>
      </p:sp>
      <p:sp>
        <p:nvSpPr>
          <p:cNvPr id="4" name="Rectangle 3"/>
          <p:cNvSpPr/>
          <p:nvPr/>
        </p:nvSpPr>
        <p:spPr>
          <a:xfrm>
            <a:off x="762000" y="3962400"/>
            <a:ext cx="7696200" cy="3600986"/>
          </a:xfrm>
          <a:prstGeom prst="rect">
            <a:avLst/>
          </a:prstGeom>
        </p:spPr>
        <p:txBody>
          <a:bodyPr wrap="square">
            <a:spAutoFit/>
          </a:bodyPr>
          <a:lstStyle/>
          <a:p>
            <a:pPr lvl="2"/>
            <a:r>
              <a:rPr lang="en-US" sz="3600" dirty="0" smtClean="0"/>
              <a:t>Stalin targeted the </a:t>
            </a:r>
            <a:r>
              <a:rPr lang="en-US" sz="3600" b="1" dirty="0" smtClean="0"/>
              <a:t>rural</a:t>
            </a:r>
            <a:r>
              <a:rPr lang="en-US" sz="3600" dirty="0" smtClean="0"/>
              <a:t> population - villages inhabited by ethnic Ukrainians </a:t>
            </a:r>
            <a:r>
              <a:rPr lang="en-US" sz="3600" b="1" dirty="0" smtClean="0"/>
              <a:t>who preserved the Ukrainian culture, language, and the spirit of independence.</a:t>
            </a:r>
          </a:p>
          <a:p>
            <a:pPr>
              <a:buNone/>
            </a:pPr>
            <a:endParaRPr lang="en-US" sz="2400" b="1" i="1" dirty="0" smtClean="0"/>
          </a:p>
          <a:p>
            <a:endParaRPr lang="en-US" sz="2400" dirty="0" smtClean="0"/>
          </a:p>
        </p:txBody>
      </p:sp>
      <p:sp>
        <p:nvSpPr>
          <p:cNvPr id="5" name="TextBox 4"/>
          <p:cNvSpPr txBox="1"/>
          <p:nvPr/>
        </p:nvSpPr>
        <p:spPr>
          <a:xfrm>
            <a:off x="1371600" y="2590800"/>
            <a:ext cx="3048000" cy="369332"/>
          </a:xfrm>
          <a:prstGeom prst="rect">
            <a:avLst/>
          </a:prstGeom>
          <a:noFill/>
        </p:spPr>
        <p:txBody>
          <a:bodyPr wrap="square" rtlCol="0">
            <a:spAutoFit/>
          </a:bodyPr>
          <a:lstStyle/>
          <a:p>
            <a:endParaRPr lang="en-US" dirty="0"/>
          </a:p>
        </p:txBody>
      </p:sp>
      <p:sp>
        <p:nvSpPr>
          <p:cNvPr id="6" name="TextBox 5"/>
          <p:cNvSpPr txBox="1"/>
          <p:nvPr/>
        </p:nvSpPr>
        <p:spPr>
          <a:xfrm>
            <a:off x="1828800" y="2819400"/>
            <a:ext cx="5791200" cy="830997"/>
          </a:xfrm>
          <a:prstGeom prst="rect">
            <a:avLst/>
          </a:prstGeom>
          <a:noFill/>
        </p:spPr>
        <p:txBody>
          <a:bodyPr wrap="square" rtlCol="0">
            <a:spAutoFit/>
          </a:bodyPr>
          <a:lstStyle/>
          <a:p>
            <a:r>
              <a:rPr lang="en-US" sz="2400" i="1" dirty="0" smtClean="0"/>
              <a:t>Joseph Stalin, </a:t>
            </a:r>
            <a:r>
              <a:rPr lang="en-US" sz="2400" b="1" i="1" dirty="0" smtClean="0"/>
              <a:t>Marxist and the National-	Colonial Question</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HOLODOMOR</a:t>
            </a:r>
            <a:endParaRPr lang="en-US" sz="4800" b="1" dirty="0"/>
          </a:p>
        </p:txBody>
      </p:sp>
      <p:sp>
        <p:nvSpPr>
          <p:cNvPr id="5" name="Rectangle 4"/>
          <p:cNvSpPr/>
          <p:nvPr/>
        </p:nvSpPr>
        <p:spPr>
          <a:xfrm>
            <a:off x="914400" y="1447800"/>
            <a:ext cx="7086600" cy="369332"/>
          </a:xfrm>
          <a:prstGeom prst="rect">
            <a:avLst/>
          </a:prstGeom>
        </p:spPr>
        <p:txBody>
          <a:bodyPr wrap="square">
            <a:spAutoFit/>
          </a:bodyPr>
          <a:lstStyle/>
          <a:p>
            <a:r>
              <a:rPr lang="en-US" dirty="0" smtClean="0"/>
              <a:t> </a:t>
            </a:r>
            <a:endParaRPr lang="en-US" dirty="0"/>
          </a:p>
        </p:txBody>
      </p:sp>
      <p:sp>
        <p:nvSpPr>
          <p:cNvPr id="6" name="Rectangle 5"/>
          <p:cNvSpPr/>
          <p:nvPr/>
        </p:nvSpPr>
        <p:spPr>
          <a:xfrm>
            <a:off x="609600" y="1143000"/>
            <a:ext cx="7924800" cy="5262979"/>
          </a:xfrm>
          <a:prstGeom prst="rect">
            <a:avLst/>
          </a:prstGeom>
        </p:spPr>
        <p:txBody>
          <a:bodyPr wrap="square">
            <a:spAutoFit/>
          </a:bodyPr>
          <a:lstStyle/>
          <a:p>
            <a:pPr lvl="0" algn="ctr"/>
            <a:r>
              <a:rPr lang="en-US" sz="2800" dirty="0" err="1" smtClean="0"/>
              <a:t>holod</a:t>
            </a:r>
            <a:r>
              <a:rPr lang="en-US" sz="2800" dirty="0" smtClean="0"/>
              <a:t> + </a:t>
            </a:r>
            <a:r>
              <a:rPr lang="en-US" sz="2800" dirty="0" err="1" smtClean="0"/>
              <a:t>moryty</a:t>
            </a:r>
            <a:endParaRPr lang="en-US" sz="2800" dirty="0" smtClean="0"/>
          </a:p>
          <a:p>
            <a:pPr lvl="0" algn="ctr"/>
            <a:endParaRPr lang="en-US" sz="2800" dirty="0" smtClean="0"/>
          </a:p>
          <a:p>
            <a:pPr lvl="0" algn="ctr"/>
            <a:r>
              <a:rPr lang="en-US" sz="2800" i="1" dirty="0" err="1" smtClean="0"/>
              <a:t>holod</a:t>
            </a:r>
            <a:r>
              <a:rPr lang="en-US" sz="2800" dirty="0" smtClean="0"/>
              <a:t> = starvation</a:t>
            </a:r>
          </a:p>
          <a:p>
            <a:pPr lvl="0" algn="ctr"/>
            <a:r>
              <a:rPr lang="en-US" sz="2800" i="1" dirty="0" err="1" smtClean="0"/>
              <a:t>moryty</a:t>
            </a:r>
            <a:r>
              <a:rPr lang="en-US" sz="2800" dirty="0" smtClean="0"/>
              <a:t> = to kill</a:t>
            </a:r>
          </a:p>
          <a:p>
            <a:pPr lvl="0"/>
            <a:endParaRPr lang="en-US" sz="2800" dirty="0" smtClean="0"/>
          </a:p>
          <a:p>
            <a:r>
              <a:rPr lang="en-US" sz="2800" b="1" dirty="0" smtClean="0"/>
              <a:t>HOLODOMOR </a:t>
            </a:r>
            <a:r>
              <a:rPr lang="en-US" sz="2800" dirty="0" smtClean="0"/>
              <a:t>- killing by starvation</a:t>
            </a:r>
          </a:p>
          <a:p>
            <a:r>
              <a:rPr lang="en-US" sz="2800" dirty="0" smtClean="0"/>
              <a:t> - defines a horrific tragedy in the history of mankind: the genocide committed against the Ukrainian people by the Soviet regime under Joseph Stalin</a:t>
            </a:r>
          </a:p>
          <a:p>
            <a:r>
              <a:rPr lang="en-US" sz="2800" dirty="0"/>
              <a:t> </a:t>
            </a:r>
            <a:r>
              <a:rPr lang="en-US" sz="2800" dirty="0" smtClean="0"/>
              <a:t>- in 1932 – 1933</a:t>
            </a:r>
            <a:endParaRPr lang="en-US" sz="2800" b="1" dirty="0" smtClean="0"/>
          </a:p>
          <a:p>
            <a:endParaRPr lang="en-US" sz="2800" b="1" dirty="0" smtClean="0"/>
          </a:p>
          <a:p>
            <a:r>
              <a:rPr lang="en-US" sz="2800" dirty="0" smtClean="0"/>
              <a:t>Pronunciation: </a:t>
            </a:r>
            <a:r>
              <a:rPr lang="en-US" sz="2800" dirty="0" err="1" smtClean="0"/>
              <a:t>hau</a:t>
            </a:r>
            <a:r>
              <a:rPr lang="en-US" sz="2800" dirty="0" smtClean="0"/>
              <a:t> </a:t>
            </a:r>
            <a:r>
              <a:rPr lang="en-US" sz="2800" dirty="0" err="1" smtClean="0"/>
              <a:t>lau</a:t>
            </a:r>
            <a:r>
              <a:rPr lang="en-US" sz="2800" dirty="0" smtClean="0"/>
              <a:t> </a:t>
            </a:r>
            <a:r>
              <a:rPr lang="en-US" sz="2800" dirty="0" err="1" smtClean="0"/>
              <a:t>dau</a:t>
            </a:r>
            <a:r>
              <a:rPr lang="en-US" sz="2800" dirty="0" smtClean="0"/>
              <a:t> more </a:t>
            </a:r>
            <a:r>
              <a:rPr lang="en-US" sz="2800" b="1" dirty="0" smtClean="0"/>
              <a:t> </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affected by the </a:t>
            </a:r>
            <a:r>
              <a:rPr lang="en-US" dirty="0" err="1" smtClean="0"/>
              <a:t>Holodomor</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Map of Holodomor (Ukrainian"/>
          <p:cNvPicPr>
            <a:picLocks noChangeAspect="1" noChangeArrowheads="1"/>
          </p:cNvPicPr>
          <p:nvPr/>
        </p:nvPicPr>
        <p:blipFill>
          <a:blip r:embed="rId3" cstate="print"/>
          <a:srcRect/>
          <a:stretch>
            <a:fillRect/>
          </a:stretch>
        </p:blipFill>
        <p:spPr bwMode="auto">
          <a:xfrm>
            <a:off x="457200" y="1524000"/>
            <a:ext cx="8229600" cy="4876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Seals Borders of Ukraine </a:t>
            </a:r>
            <a:endParaRPr lang="en-US" b="1" dirty="0"/>
          </a:p>
        </p:txBody>
      </p:sp>
      <p:sp>
        <p:nvSpPr>
          <p:cNvPr id="3" name="Content Placeholder 2"/>
          <p:cNvSpPr>
            <a:spLocks noGrp="1"/>
          </p:cNvSpPr>
          <p:nvPr>
            <p:ph idx="1"/>
          </p:nvPr>
        </p:nvSpPr>
        <p:spPr>
          <a:xfrm>
            <a:off x="457200" y="1371600"/>
            <a:ext cx="8229600" cy="4754563"/>
          </a:xfrm>
        </p:spPr>
        <p:txBody>
          <a:bodyPr/>
          <a:lstStyle/>
          <a:p>
            <a:pPr lvl="0">
              <a:buNone/>
            </a:pPr>
            <a:r>
              <a:rPr lang="en-US" dirty="0" smtClean="0"/>
              <a:t>Ukraine is the only Soviet republic whose borders are sealed to prevent food aid from entering or people from fleeing.</a:t>
            </a:r>
          </a:p>
          <a:p>
            <a:pPr>
              <a:buNone/>
            </a:pPr>
            <a:endParaRPr lang="en-US" dirty="0"/>
          </a:p>
        </p:txBody>
      </p:sp>
      <p:pic>
        <p:nvPicPr>
          <p:cNvPr id="4098" name="Picture 2" descr="The exhibition, Holodomor:"/>
          <p:cNvPicPr>
            <a:picLocks noChangeAspect="1" noChangeArrowheads="1"/>
          </p:cNvPicPr>
          <p:nvPr/>
        </p:nvPicPr>
        <p:blipFill>
          <a:blip r:embed="rId3" cstate="print"/>
          <a:srcRect/>
          <a:stretch>
            <a:fillRect/>
          </a:stretch>
        </p:blipFill>
        <p:spPr bwMode="auto">
          <a:xfrm>
            <a:off x="1524000" y="2971800"/>
            <a:ext cx="5486400" cy="3193752"/>
          </a:xfrm>
          <a:prstGeom prst="rect">
            <a:avLst/>
          </a:prstGeom>
          <a:noFill/>
        </p:spPr>
      </p:pic>
      <p:sp>
        <p:nvSpPr>
          <p:cNvPr id="5" name="TextBox 4"/>
          <p:cNvSpPr txBox="1"/>
          <p:nvPr/>
        </p:nvSpPr>
        <p:spPr>
          <a:xfrm rot="10800000" flipV="1">
            <a:off x="1752599" y="6248400"/>
            <a:ext cx="5562600" cy="369332"/>
          </a:xfrm>
          <a:prstGeom prst="rect">
            <a:avLst/>
          </a:prstGeom>
          <a:noFill/>
        </p:spPr>
        <p:txBody>
          <a:bodyPr wrap="square" rtlCol="0">
            <a:spAutoFit/>
          </a:bodyPr>
          <a:lstStyle/>
          <a:p>
            <a:r>
              <a:rPr lang="en-US" dirty="0" smtClean="0"/>
              <a:t>People attempt to board railway cars to escape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“Five ears of corn law”</a:t>
            </a:r>
            <a:endParaRPr lang="en-US" sz="4800" b="1" dirty="0"/>
          </a:p>
        </p:txBody>
      </p:sp>
      <p:sp>
        <p:nvSpPr>
          <p:cNvPr id="3" name="Content Placeholder 2"/>
          <p:cNvSpPr>
            <a:spLocks noGrp="1"/>
          </p:cNvSpPr>
          <p:nvPr>
            <p:ph idx="1"/>
          </p:nvPr>
        </p:nvSpPr>
        <p:spPr>
          <a:xfrm>
            <a:off x="457200" y="1219200"/>
            <a:ext cx="8229600" cy="5410200"/>
          </a:xfrm>
        </p:spPr>
        <p:txBody>
          <a:bodyPr/>
          <a:lstStyle/>
          <a:p>
            <a:endParaRPr lang="en-US" dirty="0" smtClean="0"/>
          </a:p>
          <a:p>
            <a:endParaRPr lang="en-US" dirty="0"/>
          </a:p>
        </p:txBody>
      </p:sp>
      <p:sp>
        <p:nvSpPr>
          <p:cNvPr id="6" name="Rectangle 5"/>
          <p:cNvSpPr/>
          <p:nvPr/>
        </p:nvSpPr>
        <p:spPr>
          <a:xfrm>
            <a:off x="990600" y="1371600"/>
            <a:ext cx="7391400" cy="4801314"/>
          </a:xfrm>
          <a:prstGeom prst="rect">
            <a:avLst/>
          </a:prstGeom>
        </p:spPr>
        <p:txBody>
          <a:bodyPr wrap="square">
            <a:spAutoFit/>
          </a:bodyPr>
          <a:lstStyle/>
          <a:p>
            <a:pPr lvl="0">
              <a:buFont typeface="Arial" pitchFamily="34" charset="0"/>
              <a:buChar char="•"/>
            </a:pPr>
            <a:r>
              <a:rPr lang="en-US" sz="3600" dirty="0" smtClean="0"/>
              <a:t>August 7, 1932 imposes the </a:t>
            </a:r>
            <a:r>
              <a:rPr lang="en-US" sz="3600" b="1" dirty="0" smtClean="0"/>
              <a:t>death penalty or 10 years imprisonment</a:t>
            </a:r>
            <a:endParaRPr lang="en-US" sz="3600" dirty="0" smtClean="0"/>
          </a:p>
          <a:p>
            <a:pPr lvl="0"/>
            <a:r>
              <a:rPr lang="en-US" sz="3600" dirty="0" smtClean="0"/>
              <a:t>for theft of “socialist property”</a:t>
            </a:r>
          </a:p>
          <a:p>
            <a:pPr lvl="0"/>
            <a:endParaRPr lang="en-US" sz="3600" dirty="0" smtClean="0"/>
          </a:p>
          <a:p>
            <a:pPr lvl="0"/>
            <a:r>
              <a:rPr lang="en-US" sz="3600" dirty="0" smtClean="0"/>
              <a:t>… for picking a few ears of grain from the fields which had</a:t>
            </a:r>
          </a:p>
          <a:p>
            <a:pPr lvl="0"/>
            <a:r>
              <a:rPr lang="en-US" sz="3600" dirty="0" smtClean="0"/>
              <a:t>previously belonged </a:t>
            </a:r>
          </a:p>
          <a:p>
            <a:pPr lvl="0"/>
            <a:r>
              <a:rPr lang="en-US" sz="3600" dirty="0" smtClean="0"/>
              <a:t>to them. </a:t>
            </a:r>
          </a:p>
          <a:p>
            <a:pPr lvl="0"/>
            <a:endParaRPr lang="en-US" dirty="0" smtClean="0"/>
          </a:p>
        </p:txBody>
      </p:sp>
      <p:sp>
        <p:nvSpPr>
          <p:cNvPr id="18435" name="Rectangle 3"/>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44436" tIns="0" rIns="0" bIns="39675" numCol="1" anchor="ctr" anchorCtr="0" compatLnSpc="1">
            <a:prstTxWarp prst="textNoShape">
              <a:avLst/>
            </a:prstTxWarp>
            <a:spAutoFit/>
          </a:bodyPr>
          <a:lstStyle/>
          <a:p>
            <a:endParaRPr lang="en-US"/>
          </a:p>
        </p:txBody>
      </p:sp>
      <p:sp>
        <p:nvSpPr>
          <p:cNvPr id="18436" name="Rectangle 4"/>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44436" tIns="0" rIns="0" bIns="39675" numCol="1" anchor="ctr" anchorCtr="0" compatLnSpc="1">
            <a:prstTxWarp prst="textNoShape">
              <a:avLst/>
            </a:prstTxWarp>
            <a:spAutoFit/>
          </a:bodyPr>
          <a:lstStyle/>
          <a:p>
            <a:endParaRPr lang="en-US"/>
          </a:p>
        </p:txBody>
      </p:sp>
      <p:pic>
        <p:nvPicPr>
          <p:cNvPr id="9" name="Picture 10" descr="http://www.president.gov.ua/images/Innitzer33_01.jpg"/>
          <p:cNvPicPr>
            <a:picLocks noChangeAspect="1" noChangeArrowheads="1"/>
          </p:cNvPicPr>
          <p:nvPr/>
        </p:nvPicPr>
        <p:blipFill>
          <a:blip r:embed="rId3" cstate="print"/>
          <a:srcRect/>
          <a:stretch>
            <a:fillRect/>
          </a:stretch>
        </p:blipFill>
        <p:spPr bwMode="auto">
          <a:xfrm>
            <a:off x="5181600" y="4191000"/>
            <a:ext cx="3581400" cy="2057400"/>
          </a:xfrm>
          <a:prstGeom prst="rect">
            <a:avLst/>
          </a:prstGeom>
          <a:noFill/>
        </p:spPr>
      </p:pic>
      <p:sp>
        <p:nvSpPr>
          <p:cNvPr id="10" name="TextBox 9"/>
          <p:cNvSpPr txBox="1"/>
          <p:nvPr/>
        </p:nvSpPr>
        <p:spPr>
          <a:xfrm>
            <a:off x="5181600" y="6248400"/>
            <a:ext cx="3733800" cy="369332"/>
          </a:xfrm>
          <a:prstGeom prst="rect">
            <a:avLst/>
          </a:prstGeom>
          <a:noFill/>
        </p:spPr>
        <p:txBody>
          <a:bodyPr wrap="square" rtlCol="0">
            <a:spAutoFit/>
          </a:bodyPr>
          <a:lstStyle/>
          <a:p>
            <a:r>
              <a:rPr lang="en-US" dirty="0" smtClean="0"/>
              <a:t>Victim of </a:t>
            </a:r>
            <a:r>
              <a:rPr lang="en-US" dirty="0" err="1" smtClean="0"/>
              <a:t>Holodomor</a:t>
            </a:r>
            <a:r>
              <a:rPr lang="en-US" dirty="0" smtClean="0"/>
              <a:t> in Ukraine 1933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9174163"/>
          </a:xfrm>
        </p:spPr>
        <p:txBody>
          <a:bodyPr>
            <a:normAutofit/>
          </a:bodyPr>
          <a:lstStyle/>
          <a:p>
            <a:pPr lvl="0">
              <a:buNone/>
            </a:pPr>
            <a:endParaRPr lang="en-US" dirty="0" smtClean="0"/>
          </a:p>
          <a:p>
            <a:pPr lvl="0">
              <a:buNone/>
            </a:pPr>
            <a:endParaRPr lang="en-US" dirty="0" smtClean="0"/>
          </a:p>
          <a:p>
            <a:pPr lvl="0"/>
            <a:endParaRPr lang="en-US" sz="3600" dirty="0" smtClean="0"/>
          </a:p>
          <a:p>
            <a:pPr lvl="0">
              <a:buNone/>
            </a:pPr>
            <a:r>
              <a:rPr lang="en-US" sz="3600" dirty="0" smtClean="0"/>
              <a:t>Grain </a:t>
            </a:r>
            <a:r>
              <a:rPr lang="en-US" sz="3600" b="1" dirty="0" smtClean="0"/>
              <a:t>quotas are increased by 44% </a:t>
            </a:r>
            <a:r>
              <a:rPr lang="en-US" sz="3600" dirty="0" smtClean="0"/>
              <a:t>over the</a:t>
            </a:r>
          </a:p>
          <a:p>
            <a:pPr lvl="0">
              <a:buNone/>
            </a:pPr>
            <a:r>
              <a:rPr lang="en-US" sz="3600" dirty="0" smtClean="0"/>
              <a:t>previous year.  </a:t>
            </a:r>
          </a:p>
          <a:p>
            <a:pPr lvl="0">
              <a:buNone/>
            </a:pPr>
            <a:endParaRPr lang="en-US" sz="3600" dirty="0" smtClean="0"/>
          </a:p>
          <a:p>
            <a:pPr>
              <a:buNone/>
            </a:pPr>
            <a:r>
              <a:rPr lang="en-US" sz="3600" dirty="0" smtClean="0"/>
              <a:t>Special brigades of communist </a:t>
            </a:r>
          </a:p>
          <a:p>
            <a:pPr>
              <a:buNone/>
            </a:pPr>
            <a:r>
              <a:rPr lang="en-US" sz="3600" dirty="0" smtClean="0"/>
              <a:t>activists are sent in to </a:t>
            </a:r>
            <a:r>
              <a:rPr lang="en-US" sz="3600" b="1" dirty="0" smtClean="0"/>
              <a:t>remove</a:t>
            </a:r>
          </a:p>
          <a:p>
            <a:pPr>
              <a:buNone/>
            </a:pPr>
            <a:r>
              <a:rPr lang="en-US" sz="3600" b="1" dirty="0" smtClean="0"/>
              <a:t> all foodstuffs </a:t>
            </a:r>
            <a:r>
              <a:rPr lang="en-US" sz="3600" dirty="0" smtClean="0"/>
              <a:t>from the homes </a:t>
            </a:r>
          </a:p>
          <a:p>
            <a:pPr>
              <a:buNone/>
            </a:pPr>
            <a:r>
              <a:rPr lang="en-US" sz="3600" dirty="0" smtClean="0"/>
              <a:t>of starving villagers.</a:t>
            </a:r>
            <a:endParaRPr lang="en-US" sz="3600" dirty="0"/>
          </a:p>
        </p:txBody>
      </p:sp>
      <p:sp>
        <p:nvSpPr>
          <p:cNvPr id="2" name="Title 1"/>
          <p:cNvSpPr>
            <a:spLocks noGrp="1"/>
          </p:cNvSpPr>
          <p:nvPr>
            <p:ph type="title" idx="4294967295"/>
          </p:nvPr>
        </p:nvSpPr>
        <p:spPr>
          <a:xfrm>
            <a:off x="0" y="0"/>
            <a:ext cx="8229600" cy="1752600"/>
          </a:xfrm>
        </p:spPr>
        <p:txBody>
          <a:bodyPr>
            <a:normAutofit/>
          </a:bodyPr>
          <a:lstStyle/>
          <a:p>
            <a:r>
              <a:rPr lang="en-US" sz="4000" b="1" dirty="0" smtClean="0"/>
              <a:t>	“Food is a weapon”  </a:t>
            </a:r>
            <a:r>
              <a:rPr lang="en-US" sz="2400" b="1" dirty="0" smtClean="0"/>
              <a:t/>
            </a:r>
            <a:br>
              <a:rPr lang="en-US" sz="2400" b="1" dirty="0" smtClean="0"/>
            </a:br>
            <a:r>
              <a:rPr lang="en-US" sz="2400" dirty="0" smtClean="0"/>
              <a:t>Maxim </a:t>
            </a:r>
            <a:r>
              <a:rPr lang="en-US" sz="2400" dirty="0" err="1" smtClean="0"/>
              <a:t>Litinov</a:t>
            </a:r>
            <a:r>
              <a:rPr lang="en-US" sz="2400" dirty="0" smtClean="0"/>
              <a:t> – Soviet Commissar of Foreign Affairs</a:t>
            </a:r>
            <a:r>
              <a:rPr lang="en-US" sz="4000" dirty="0" smtClean="0"/>
              <a:t/>
            </a:r>
            <a:br>
              <a:rPr lang="en-US" sz="4000" dirty="0" smtClean="0"/>
            </a:br>
            <a:endParaRPr lang="en-US" sz="4000" dirty="0"/>
          </a:p>
        </p:txBody>
      </p:sp>
      <p:pic>
        <p:nvPicPr>
          <p:cNvPr id="25602" name="Picture 2" descr="http://www.holodomorct.org/holodomor_victims.jpg"/>
          <p:cNvPicPr>
            <a:picLocks noChangeAspect="1" noChangeArrowheads="1"/>
          </p:cNvPicPr>
          <p:nvPr/>
        </p:nvPicPr>
        <p:blipFill>
          <a:blip r:embed="rId3" cstate="print"/>
          <a:srcRect/>
          <a:stretch>
            <a:fillRect/>
          </a:stretch>
        </p:blipFill>
        <p:spPr bwMode="auto">
          <a:xfrm>
            <a:off x="5867400" y="2514600"/>
            <a:ext cx="3276600" cy="3200400"/>
          </a:xfrm>
          <a:prstGeom prst="rect">
            <a:avLst/>
          </a:prstGeom>
          <a:noFill/>
        </p:spPr>
      </p:pic>
      <p:sp>
        <p:nvSpPr>
          <p:cNvPr id="5" name="TextBox 4"/>
          <p:cNvSpPr txBox="1"/>
          <p:nvPr/>
        </p:nvSpPr>
        <p:spPr>
          <a:xfrm flipH="1">
            <a:off x="5181600" y="5791200"/>
            <a:ext cx="4343400" cy="646331"/>
          </a:xfrm>
          <a:prstGeom prst="rect">
            <a:avLst/>
          </a:prstGeom>
          <a:noFill/>
        </p:spPr>
        <p:txBody>
          <a:bodyPr wrap="square" rtlCol="0">
            <a:spAutoFit/>
          </a:bodyPr>
          <a:lstStyle/>
          <a:p>
            <a:r>
              <a:rPr lang="en-US" dirty="0" err="1" smtClean="0"/>
              <a:t>Holodomor</a:t>
            </a:r>
            <a:r>
              <a:rPr lang="en-US" dirty="0" smtClean="0"/>
              <a:t> victims on a street in </a:t>
            </a:r>
            <a:r>
              <a:rPr lang="en-US" dirty="0" err="1" smtClean="0"/>
              <a:t>Kharkiv</a:t>
            </a:r>
            <a:r>
              <a:rPr lang="en-US" dirty="0" smtClean="0"/>
              <a:t>.</a:t>
            </a:r>
          </a:p>
          <a:p>
            <a:r>
              <a:rPr lang="en-US" dirty="0" smtClean="0"/>
              <a:t>Photo by </a:t>
            </a:r>
            <a:r>
              <a:rPr lang="en-US" dirty="0" err="1" smtClean="0"/>
              <a:t>Winnerberger</a:t>
            </a:r>
            <a:r>
              <a:rPr lang="en-US" dirty="0" smtClean="0"/>
              <a:t>, 1933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Arial" pitchFamily="34" charset="0"/>
                <a:cs typeface="Arial" pitchFamily="34" charset="0"/>
              </a:rPr>
              <a:t>Soviet Union </a:t>
            </a:r>
            <a:r>
              <a:rPr lang="en-US" b="1" dirty="0" smtClean="0">
                <a:latin typeface="Arial" pitchFamily="34" charset="0"/>
                <a:cs typeface="Arial" pitchFamily="34" charset="0"/>
              </a:rPr>
              <a:t>denies</a:t>
            </a:r>
            <a:r>
              <a:rPr lang="en-US" dirty="0" smtClean="0">
                <a:latin typeface="Arial" pitchFamily="34" charset="0"/>
                <a:cs typeface="Arial" pitchFamily="34" charset="0"/>
              </a:rPr>
              <a:t> the famine</a:t>
            </a:r>
            <a:br>
              <a:rPr lang="en-US" dirty="0" smtClean="0">
                <a:latin typeface="Arial" pitchFamily="34" charset="0"/>
                <a:cs typeface="Arial" pitchFamily="34" charset="0"/>
              </a:rPr>
            </a:br>
            <a:endParaRPr lang="en-US" dirty="0"/>
          </a:p>
        </p:txBody>
      </p:sp>
      <p:sp>
        <p:nvSpPr>
          <p:cNvPr id="3" name="Content Placeholder 2"/>
          <p:cNvSpPr>
            <a:spLocks noGrp="1"/>
          </p:cNvSpPr>
          <p:nvPr>
            <p:ph idx="4294967295"/>
          </p:nvPr>
        </p:nvSpPr>
        <p:spPr>
          <a:xfrm>
            <a:off x="0" y="1295400"/>
            <a:ext cx="9144000" cy="5029200"/>
          </a:xfrm>
        </p:spPr>
        <p:txBody>
          <a:bodyPr>
            <a:noAutofit/>
          </a:bodyPr>
          <a:lstStyle/>
          <a:p>
            <a:r>
              <a:rPr lang="en-US" dirty="0" smtClean="0"/>
              <a:t>Moscow </a:t>
            </a:r>
            <a:r>
              <a:rPr lang="en-US" b="1" dirty="0" smtClean="0"/>
              <a:t>refuses offers of food aid </a:t>
            </a:r>
            <a:r>
              <a:rPr lang="en-US" dirty="0" smtClean="0"/>
              <a:t>from other countries and humanitarian organizations and labels reports of a famine as anti-Soviet propaganda.</a:t>
            </a:r>
          </a:p>
          <a:p>
            <a:pPr>
              <a:buNone/>
            </a:pPr>
            <a:endParaRPr lang="en-US" sz="2800" dirty="0" smtClean="0">
              <a:latin typeface="Arial" pitchFamily="34" charset="0"/>
              <a:cs typeface="Arial" pitchFamily="34" charset="0"/>
            </a:endParaRPr>
          </a:p>
          <a:p>
            <a:r>
              <a:rPr lang="en-US" sz="2800" b="1" dirty="0" smtClean="0">
                <a:latin typeface="Arial" pitchFamily="34" charset="0"/>
                <a:cs typeface="Arial" pitchFamily="34" charset="0"/>
              </a:rPr>
              <a:t>Exports enough grain </a:t>
            </a:r>
            <a:r>
              <a:rPr lang="en-US" sz="2800" dirty="0" smtClean="0">
                <a:latin typeface="Arial" pitchFamily="34" charset="0"/>
                <a:cs typeface="Arial" pitchFamily="34" charset="0"/>
              </a:rPr>
              <a:t>from Ukraine to feed the entire population.</a:t>
            </a:r>
            <a:endParaRPr lang="en-US" sz="2800" dirty="0" smtClean="0"/>
          </a:p>
          <a:p>
            <a:endParaRPr lang="en-US" sz="2800" dirty="0" smtClean="0"/>
          </a:p>
          <a:p>
            <a:r>
              <a:rPr lang="en-US" b="1" dirty="0" smtClean="0"/>
              <a:t>Foreign journalists are banned from traveling to Ukraine </a:t>
            </a:r>
            <a:r>
              <a:rPr lang="en-US" dirty="0" smtClean="0"/>
              <a:t>and North Caucasus in 1933</a:t>
            </a:r>
            <a:endParaRPr lang="en-US" b="1" dirty="0" smtClean="0"/>
          </a:p>
          <a:p>
            <a:pPr>
              <a:buNone/>
            </a:pPr>
            <a:r>
              <a:rPr lang="en-US" sz="2800" dirty="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0800000" flipV="1">
            <a:off x="304800" y="1905000"/>
            <a:ext cx="4876796" cy="4647426"/>
          </a:xfrm>
          <a:prstGeom prst="rect">
            <a:avLst/>
          </a:prstGeom>
        </p:spPr>
        <p:txBody>
          <a:bodyPr wrap="square">
            <a:spAutoFit/>
          </a:bodyPr>
          <a:lstStyle/>
          <a:p>
            <a:r>
              <a:rPr lang="en-US" sz="3200" dirty="0" smtClean="0"/>
              <a:t>“The Great Famine of  </a:t>
            </a:r>
            <a:r>
              <a:rPr lang="en-US" sz="3200" b="1" dirty="0" smtClean="0"/>
              <a:t>1932–33 in Ukraine (</a:t>
            </a:r>
            <a:r>
              <a:rPr lang="en-US" sz="3200" b="1" dirty="0" err="1" smtClean="0"/>
              <a:t>Holodomor</a:t>
            </a:r>
            <a:r>
              <a:rPr lang="en-US" sz="3200" b="1" dirty="0" smtClean="0"/>
              <a:t>), </a:t>
            </a:r>
            <a:r>
              <a:rPr lang="en-US" sz="3200" dirty="0" smtClean="0"/>
              <a:t>which took </a:t>
            </a:r>
          </a:p>
          <a:p>
            <a:r>
              <a:rPr lang="en-US" sz="3200" dirty="0" smtClean="0"/>
              <a:t>7 to 10 millions of innocent lives, became a national tragedy for the Ukrainian people</a:t>
            </a:r>
            <a:r>
              <a:rPr lang="en-US" dirty="0" smtClean="0"/>
              <a:t>”.</a:t>
            </a:r>
          </a:p>
          <a:p>
            <a:r>
              <a:rPr lang="en-US" b="1" dirty="0" smtClean="0"/>
              <a:t>         Joint statement by 65 UN member                          states, adopted by the 58th UN General Assembly on 7 November 2003</a:t>
            </a:r>
          </a:p>
          <a:p>
            <a:endParaRPr lang="en-US" b="1" dirty="0" smtClean="0"/>
          </a:p>
        </p:txBody>
      </p:sp>
      <p:pic>
        <p:nvPicPr>
          <p:cNvPr id="1026" name="Picture 2"/>
          <p:cNvPicPr>
            <a:picLocks noChangeAspect="1" noChangeArrowheads="1"/>
          </p:cNvPicPr>
          <p:nvPr/>
        </p:nvPicPr>
        <p:blipFill>
          <a:blip r:embed="rId2" cstate="print"/>
          <a:srcRect/>
          <a:stretch>
            <a:fillRect/>
          </a:stretch>
        </p:blipFill>
        <p:spPr bwMode="auto">
          <a:xfrm>
            <a:off x="5185611" y="2895600"/>
            <a:ext cx="3653589" cy="3124200"/>
          </a:xfrm>
          <a:prstGeom prst="rect">
            <a:avLst/>
          </a:prstGeom>
          <a:noFill/>
          <a:ln w="9525">
            <a:noFill/>
            <a:miter lim="800000"/>
            <a:headEnd/>
            <a:tailEnd/>
          </a:ln>
        </p:spPr>
      </p:pic>
      <p:sp>
        <p:nvSpPr>
          <p:cNvPr id="6" name="Rectangle 5"/>
          <p:cNvSpPr/>
          <p:nvPr/>
        </p:nvSpPr>
        <p:spPr>
          <a:xfrm>
            <a:off x="0" y="0"/>
            <a:ext cx="9144000" cy="2862322"/>
          </a:xfrm>
          <a:prstGeom prst="rect">
            <a:avLst/>
          </a:prstGeom>
        </p:spPr>
        <p:txBody>
          <a:bodyPr wrap="square">
            <a:spAutoFit/>
          </a:bodyPr>
          <a:lstStyle/>
          <a:p>
            <a:r>
              <a:rPr lang="en-US" sz="3600" dirty="0" smtClean="0"/>
              <a:t>In 1933, at the height of the Famine,  Ukrainian villagers  were dying  at the rate of: </a:t>
            </a:r>
          </a:p>
          <a:p>
            <a:r>
              <a:rPr lang="en-US" sz="3600" dirty="0" smtClean="0"/>
              <a:t>			         		</a:t>
            </a:r>
            <a:br>
              <a:rPr lang="en-US" sz="3600" dirty="0" smtClean="0"/>
            </a:br>
            <a:r>
              <a:rPr lang="en-US" sz="3600" dirty="0" smtClean="0"/>
              <a:t>	                         </a:t>
            </a:r>
          </a:p>
          <a:p>
            <a:r>
              <a:rPr lang="en-US" sz="3600" dirty="0" smtClean="0"/>
              <a:t>						</a:t>
            </a:r>
            <a:endParaRPr lang="en-US" sz="3600" dirty="0"/>
          </a:p>
        </p:txBody>
      </p:sp>
      <p:sp>
        <p:nvSpPr>
          <p:cNvPr id="7" name="TextBox 6"/>
          <p:cNvSpPr txBox="1"/>
          <p:nvPr/>
        </p:nvSpPr>
        <p:spPr>
          <a:xfrm>
            <a:off x="5105400" y="6172200"/>
            <a:ext cx="4038600" cy="369332"/>
          </a:xfrm>
          <a:prstGeom prst="rect">
            <a:avLst/>
          </a:prstGeom>
          <a:noFill/>
        </p:spPr>
        <p:txBody>
          <a:bodyPr wrap="square" rtlCol="0">
            <a:spAutoFit/>
          </a:bodyPr>
          <a:lstStyle/>
          <a:p>
            <a:r>
              <a:rPr lang="en-US" dirty="0" smtClean="0"/>
              <a:t>Mass graves in Soviet Ukraine, 1933</a:t>
            </a:r>
            <a:endParaRPr lang="en-US" dirty="0"/>
          </a:p>
        </p:txBody>
      </p:sp>
      <p:sp>
        <p:nvSpPr>
          <p:cNvPr id="8" name="TextBox 7"/>
          <p:cNvSpPr txBox="1"/>
          <p:nvPr/>
        </p:nvSpPr>
        <p:spPr>
          <a:xfrm>
            <a:off x="5638800" y="1143000"/>
            <a:ext cx="3505200" cy="1754326"/>
          </a:xfrm>
          <a:prstGeom prst="rect">
            <a:avLst/>
          </a:prstGeom>
          <a:noFill/>
        </p:spPr>
        <p:txBody>
          <a:bodyPr wrap="square" rtlCol="0">
            <a:spAutoFit/>
          </a:bodyPr>
          <a:lstStyle/>
          <a:p>
            <a:pPr>
              <a:buFont typeface="Arial" pitchFamily="34" charset="0"/>
              <a:buChar char="•"/>
            </a:pPr>
            <a:r>
              <a:rPr lang="en-US" sz="3600" dirty="0" smtClean="0"/>
              <a:t> 17 per minute </a:t>
            </a:r>
          </a:p>
          <a:p>
            <a:pPr>
              <a:buFont typeface="Arial" pitchFamily="34" charset="0"/>
              <a:buChar char="•"/>
            </a:pPr>
            <a:r>
              <a:rPr lang="en-US" sz="3600" dirty="0" smtClean="0"/>
              <a:t> 1,000 per hour</a:t>
            </a:r>
          </a:p>
          <a:p>
            <a:pPr>
              <a:buFont typeface="Arial" pitchFamily="34" charset="0"/>
              <a:buChar char="•"/>
            </a:pPr>
            <a:r>
              <a:rPr lang="en-US" sz="3600" dirty="0" smtClean="0"/>
              <a:t> 25,000 per day</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81000" y="1"/>
            <a:ext cx="8458200" cy="3600450"/>
          </a:xfrm>
        </p:spPr>
        <p:txBody>
          <a:bodyPr>
            <a:noAutofit/>
          </a:bodyPr>
          <a:lstStyle/>
          <a:p>
            <a:pPr algn="l"/>
            <a:r>
              <a:rPr lang="en-US" sz="3200" dirty="0" smtClean="0"/>
              <a:t>	</a:t>
            </a:r>
            <a:br>
              <a:rPr lang="en-US" sz="3200" dirty="0" smtClean="0"/>
            </a:br>
            <a:r>
              <a:rPr lang="en-US" sz="3200" dirty="0" smtClean="0"/>
              <a:t>	</a:t>
            </a:r>
            <a:r>
              <a:rPr lang="en-US" sz="3600" b="1" dirty="0" smtClean="0"/>
              <a:t>… of these 3 million were children</a:t>
            </a:r>
            <a:br>
              <a:rPr lang="en-US" sz="3600" b="1" dirty="0" smtClean="0"/>
            </a:br>
            <a:r>
              <a:rPr lang="en-US" sz="3200" dirty="0" smtClean="0"/>
              <a:t/>
            </a:r>
            <a:br>
              <a:rPr lang="en-US" sz="3200" dirty="0" smtClean="0"/>
            </a:br>
            <a:r>
              <a:rPr lang="en-US" sz="3200" dirty="0" smtClean="0"/>
              <a:t>- In desperate attempts, villagers abandoned 	children in urban areas which were less           	affected by starvation. </a:t>
            </a:r>
            <a:br>
              <a:rPr lang="en-US" sz="3200" dirty="0" smtClean="0"/>
            </a:br>
            <a:r>
              <a:rPr lang="en-US" sz="3200" dirty="0" smtClean="0"/>
              <a:t>- In late spring 1933, over 300,000 children  	recorded homeless in the Kyiv region.</a:t>
            </a:r>
            <a:endParaRPr lang="en-US" sz="3200" dirty="0"/>
          </a:p>
        </p:txBody>
      </p:sp>
      <p:sp>
        <p:nvSpPr>
          <p:cNvPr id="3" name="Content Placeholder 2"/>
          <p:cNvSpPr>
            <a:spLocks noGrp="1"/>
          </p:cNvSpPr>
          <p:nvPr>
            <p:ph type="subTitle" idx="1"/>
          </p:nvPr>
        </p:nvSpPr>
        <p:spPr/>
        <p:txBody>
          <a:bodyPr>
            <a:normAutofit fontScale="85000" lnSpcReduction="20000"/>
          </a:bodyPr>
          <a:lstStyle/>
          <a:p>
            <a:pPr lvl="0">
              <a:buNone/>
            </a:pPr>
            <a:r>
              <a:rPr lang="en-US" sz="2900" dirty="0"/>
              <a:t>	</a:t>
            </a:r>
          </a:p>
          <a:p>
            <a:pPr>
              <a:buNone/>
            </a:pPr>
            <a:endParaRPr lang="en-US" sz="4800" dirty="0" smtClean="0"/>
          </a:p>
          <a:p>
            <a:pPr lvl="0">
              <a:buNone/>
            </a:pPr>
            <a:endParaRPr lang="en-US" sz="2900" dirty="0"/>
          </a:p>
          <a:p>
            <a:pPr lvl="0">
              <a:buNone/>
            </a:pPr>
            <a:r>
              <a:rPr lang="en-US" sz="2400" dirty="0" smtClean="0"/>
              <a:t>     </a:t>
            </a:r>
            <a:endParaRPr lang="en-US" sz="1900" dirty="0" smtClean="0"/>
          </a:p>
          <a:p>
            <a:pPr lvl="0"/>
            <a:endParaRPr lang="en-US" sz="2000" dirty="0"/>
          </a:p>
          <a:p>
            <a:pPr lvl="0"/>
            <a:endParaRPr lang="en-US" sz="2000" dirty="0"/>
          </a:p>
          <a:p>
            <a:pPr>
              <a:buNone/>
            </a:pPr>
            <a:endParaRPr lang="en-US" sz="2000" dirty="0"/>
          </a:p>
        </p:txBody>
      </p:sp>
      <p:pic>
        <p:nvPicPr>
          <p:cNvPr id="34818" name="Picture 2" descr="http://t3.gstatic.com/images?q=tbn:ANd9GcSoBPx6bLmZfB-ELbB2QviwT9xUyIPUWQMAhC-s2_CiiWBDSWwM8w"/>
          <p:cNvPicPr>
            <a:picLocks noChangeAspect="1" noChangeArrowheads="1"/>
          </p:cNvPicPr>
          <p:nvPr/>
        </p:nvPicPr>
        <p:blipFill>
          <a:blip r:embed="rId3" cstate="print"/>
          <a:srcRect/>
          <a:stretch>
            <a:fillRect/>
          </a:stretch>
        </p:blipFill>
        <p:spPr bwMode="auto">
          <a:xfrm>
            <a:off x="1066800" y="3810000"/>
            <a:ext cx="2667000" cy="2590800"/>
          </a:xfrm>
          <a:prstGeom prst="rect">
            <a:avLst/>
          </a:prstGeom>
          <a:noFill/>
        </p:spPr>
      </p:pic>
      <p:sp>
        <p:nvSpPr>
          <p:cNvPr id="7" name="Content Placeholder 2"/>
          <p:cNvSpPr txBox="1">
            <a:spLocks/>
          </p:cNvSpPr>
          <p:nvPr/>
        </p:nvSpPr>
        <p:spPr>
          <a:xfrm>
            <a:off x="1524000" y="4038600"/>
            <a:ext cx="6400800" cy="1752600"/>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noProof="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9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n-US" sz="19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Content Placeholder 2"/>
          <p:cNvSpPr txBox="1">
            <a:spLocks/>
          </p:cNvSpPr>
          <p:nvPr/>
        </p:nvSpPr>
        <p:spPr>
          <a:xfrm>
            <a:off x="1676400" y="4191000"/>
            <a:ext cx="6400800" cy="1752600"/>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noProof="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9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n-US" sz="19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8" descr="(RISU) - Holodomor - it's not"/>
          <p:cNvPicPr>
            <a:picLocks noChangeAspect="1" noChangeArrowheads="1"/>
          </p:cNvPicPr>
          <p:nvPr/>
        </p:nvPicPr>
        <p:blipFill>
          <a:blip r:embed="rId4" cstate="print"/>
          <a:srcRect/>
          <a:stretch>
            <a:fillRect/>
          </a:stretch>
        </p:blipFill>
        <p:spPr bwMode="auto">
          <a:xfrm>
            <a:off x="5105400" y="3733800"/>
            <a:ext cx="2438400" cy="2618191"/>
          </a:xfrm>
          <a:prstGeom prst="rect">
            <a:avLst/>
          </a:prstGeom>
          <a:noFill/>
        </p:spPr>
      </p:pic>
      <p:sp>
        <p:nvSpPr>
          <p:cNvPr id="11" name="TextBox 10"/>
          <p:cNvSpPr txBox="1"/>
          <p:nvPr/>
        </p:nvSpPr>
        <p:spPr>
          <a:xfrm rot="10800000" flipH="1" flipV="1">
            <a:off x="2438400" y="6488668"/>
            <a:ext cx="4343399" cy="369332"/>
          </a:xfrm>
          <a:prstGeom prst="rect">
            <a:avLst/>
          </a:prstGeom>
          <a:noFill/>
        </p:spPr>
        <p:txBody>
          <a:bodyPr wrap="square" rtlCol="0">
            <a:spAutoFit/>
          </a:bodyPr>
          <a:lstStyle/>
          <a:p>
            <a:r>
              <a:rPr lang="en-US" dirty="0" smtClean="0"/>
              <a:t>Starving children in Soviet Ukraine 1933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304800" y="1143000"/>
            <a:ext cx="8839200" cy="5715000"/>
          </a:xfrm>
        </p:spPr>
        <p:txBody>
          <a:bodyPr>
            <a:normAutofit/>
          </a:bodyPr>
          <a:lstStyle/>
          <a:p>
            <a:r>
              <a:rPr lang="en-US" dirty="0" smtClean="0"/>
              <a:t>To examine Stalin’s reasons for the </a:t>
            </a:r>
            <a:r>
              <a:rPr lang="en-US" dirty="0" err="1" smtClean="0"/>
              <a:t>Holodomor</a:t>
            </a:r>
            <a:r>
              <a:rPr lang="en-US" dirty="0" smtClean="0"/>
              <a:t> and his policies leading to it.</a:t>
            </a:r>
          </a:p>
          <a:p>
            <a:r>
              <a:rPr lang="en-US" dirty="0" smtClean="0"/>
              <a:t>To examine the nature and consequences of the </a:t>
            </a:r>
            <a:r>
              <a:rPr lang="en-US" dirty="0" err="1" smtClean="0"/>
              <a:t>Holodomor</a:t>
            </a:r>
            <a:endParaRPr lang="en-US" dirty="0" smtClean="0"/>
          </a:p>
          <a:p>
            <a:r>
              <a:rPr lang="en-US" dirty="0" smtClean="0"/>
              <a:t>To examine cover-up of the </a:t>
            </a:r>
            <a:r>
              <a:rPr lang="en-US" dirty="0" err="1" smtClean="0"/>
              <a:t>Holodomor</a:t>
            </a:r>
            <a:endParaRPr lang="en-US" dirty="0" smtClean="0"/>
          </a:p>
          <a:p>
            <a:r>
              <a:rPr lang="en-US" dirty="0" smtClean="0"/>
              <a:t>To examine the reasons behind the lack of response in the West to the </a:t>
            </a:r>
            <a:r>
              <a:rPr lang="en-US" dirty="0" err="1" smtClean="0"/>
              <a:t>Holodomor</a:t>
            </a:r>
            <a:endParaRPr lang="en-US" dirty="0" smtClean="0"/>
          </a:p>
          <a:p>
            <a:r>
              <a:rPr lang="en-US" dirty="0" smtClean="0"/>
              <a:t>To examine the </a:t>
            </a:r>
            <a:r>
              <a:rPr lang="en-US" dirty="0" err="1" smtClean="0"/>
              <a:t>Holodomor</a:t>
            </a:r>
            <a:r>
              <a:rPr lang="en-US" dirty="0" smtClean="0"/>
              <a:t> in the context of 20</a:t>
            </a:r>
            <a:r>
              <a:rPr lang="en-US" baseline="30000" dirty="0" smtClean="0"/>
              <a:t>th</a:t>
            </a:r>
            <a:r>
              <a:rPr lang="en-US" dirty="0" smtClean="0"/>
              <a:t> century genocides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Exact number of victims not known</a:t>
            </a:r>
            <a:endParaRPr lang="en-US" dirty="0"/>
          </a:p>
        </p:txBody>
      </p:sp>
      <p:sp>
        <p:nvSpPr>
          <p:cNvPr id="3" name="Content Placeholder 2"/>
          <p:cNvSpPr>
            <a:spLocks noGrp="1"/>
          </p:cNvSpPr>
          <p:nvPr>
            <p:ph idx="1"/>
          </p:nvPr>
        </p:nvSpPr>
        <p:spPr/>
        <p:txBody>
          <a:bodyPr>
            <a:normAutofit fontScale="77500" lnSpcReduction="20000"/>
          </a:bodyPr>
          <a:lstStyle/>
          <a:p>
            <a:r>
              <a:rPr lang="en-US" sz="3900" dirty="0" smtClean="0"/>
              <a:t>Doctors were not allowed to put </a:t>
            </a:r>
            <a:r>
              <a:rPr lang="en-US" sz="3900" b="1" dirty="0" smtClean="0"/>
              <a:t>starvation</a:t>
            </a:r>
            <a:r>
              <a:rPr lang="en-US" sz="3900" dirty="0" smtClean="0"/>
              <a:t> as the cause of death</a:t>
            </a:r>
          </a:p>
          <a:p>
            <a:pPr>
              <a:buNone/>
            </a:pPr>
            <a:endParaRPr lang="en-US" sz="3900" dirty="0" smtClean="0"/>
          </a:p>
          <a:p>
            <a:r>
              <a:rPr lang="en-US" sz="3900" dirty="0" smtClean="0"/>
              <a:t>Any mention of the </a:t>
            </a:r>
            <a:r>
              <a:rPr lang="en-US" sz="3900" dirty="0" err="1" smtClean="0"/>
              <a:t>Holodomor</a:t>
            </a:r>
            <a:r>
              <a:rPr lang="en-US" sz="3900" dirty="0" smtClean="0"/>
              <a:t> was a </a:t>
            </a:r>
            <a:r>
              <a:rPr lang="en-US" sz="3900" b="1" dirty="0" smtClean="0"/>
              <a:t>crime</a:t>
            </a:r>
            <a:r>
              <a:rPr lang="en-US" sz="3900" dirty="0" smtClean="0"/>
              <a:t> against the state.  </a:t>
            </a:r>
          </a:p>
          <a:p>
            <a:pPr>
              <a:buNone/>
            </a:pPr>
            <a:r>
              <a:rPr lang="en-US" sz="3900" dirty="0" smtClean="0"/>
              <a:t>	</a:t>
            </a:r>
          </a:p>
          <a:p>
            <a:pPr>
              <a:buNone/>
            </a:pPr>
            <a:r>
              <a:rPr lang="en-US" dirty="0" smtClean="0"/>
              <a:t>		"I can't give an exact figure because no one was keeping count. All we knew  was that people were dying in enormous numbers. " </a:t>
            </a:r>
          </a:p>
          <a:p>
            <a:pPr>
              <a:buNone/>
            </a:pPr>
            <a:r>
              <a:rPr lang="en-US" i="1" dirty="0" smtClean="0"/>
              <a:t>		Nikita Khrushchev, Khrushchev Remembers</a:t>
            </a:r>
            <a:endParaRPr lang="en-US" dirty="0" smtClean="0"/>
          </a:p>
          <a:p>
            <a:pPr lvl="0">
              <a:buNone/>
            </a:pPr>
            <a:r>
              <a:rPr lang="en-US" sz="2800" dirty="0" smtClean="0"/>
              <a:t>	</a:t>
            </a:r>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524000"/>
          </a:xfrm>
        </p:spPr>
        <p:txBody>
          <a:bodyPr>
            <a:normAutofit fontScale="90000"/>
          </a:bodyPr>
          <a:lstStyle/>
          <a:p>
            <a:r>
              <a:rPr lang="en-US" b="1" dirty="0" smtClean="0">
                <a:ln w="12700">
                  <a:noFill/>
                </a:ln>
                <a:solidFill>
                  <a:schemeClr val="bg2">
                    <a:lumMod val="10000"/>
                  </a:schemeClr>
                </a:solidFill>
                <a:ea typeface="ＭＳ Ｐゴシック" pitchFamily="-120" charset="-128"/>
                <a:cs typeface="ＭＳ Ｐゴシック" pitchFamily="-120" charset="-128"/>
              </a:rPr>
              <a:t/>
            </a:r>
            <a:br>
              <a:rPr lang="en-US" b="1" dirty="0" smtClean="0">
                <a:ln w="12700">
                  <a:noFill/>
                </a:ln>
                <a:solidFill>
                  <a:schemeClr val="bg2">
                    <a:lumMod val="10000"/>
                  </a:schemeClr>
                </a:solidFill>
                <a:ea typeface="ＭＳ Ｐゴシック" pitchFamily="-120" charset="-128"/>
                <a:cs typeface="ＭＳ Ｐゴシック" pitchFamily="-120" charset="-128"/>
              </a:rPr>
            </a:br>
            <a:r>
              <a:rPr lang="en-US" sz="3600" b="1" dirty="0" smtClean="0">
                <a:ln w="12700">
                  <a:noFill/>
                </a:ln>
                <a:solidFill>
                  <a:schemeClr val="bg2">
                    <a:lumMod val="10000"/>
                  </a:schemeClr>
                </a:solidFill>
                <a:ea typeface="ＭＳ Ｐゴシック" pitchFamily="-120" charset="-128"/>
                <a:cs typeface="ＭＳ Ｐゴシック" pitchFamily="-120" charset="-128"/>
              </a:rPr>
              <a:t>Population Statistics for the Soviet Union </a:t>
            </a:r>
            <a:br>
              <a:rPr lang="en-US" sz="3600" b="1" dirty="0" smtClean="0">
                <a:ln w="12700">
                  <a:noFill/>
                </a:ln>
                <a:solidFill>
                  <a:schemeClr val="bg2">
                    <a:lumMod val="10000"/>
                  </a:schemeClr>
                </a:solidFill>
                <a:ea typeface="ＭＳ Ｐゴシック" pitchFamily="-120" charset="-128"/>
                <a:cs typeface="ＭＳ Ｐゴシック" pitchFamily="-120" charset="-128"/>
              </a:rPr>
            </a:br>
            <a:r>
              <a:rPr lang="en-US" sz="3600" b="1" dirty="0" smtClean="0">
                <a:ln w="12700">
                  <a:noFill/>
                </a:ln>
                <a:solidFill>
                  <a:schemeClr val="bg2">
                    <a:lumMod val="10000"/>
                  </a:schemeClr>
                </a:solidFill>
                <a:ea typeface="ＭＳ Ｐゴシック" pitchFamily="-120" charset="-128"/>
                <a:cs typeface="ＭＳ Ｐゴシック" pitchFamily="-120" charset="-128"/>
              </a:rPr>
              <a:t>                                1926        1939 </a:t>
            </a:r>
            <a:br>
              <a:rPr lang="en-US" sz="3600" b="1" dirty="0" smtClean="0">
                <a:ln w="12700">
                  <a:noFill/>
                </a:ln>
                <a:solidFill>
                  <a:schemeClr val="bg2">
                    <a:lumMod val="10000"/>
                  </a:schemeClr>
                </a:solidFill>
                <a:ea typeface="ＭＳ Ｐゴシック" pitchFamily="-120" charset="-128"/>
                <a:cs typeface="ＭＳ Ｐゴシック" pitchFamily="-120" charset="-128"/>
              </a:rPr>
            </a:br>
            <a:endParaRPr lang="en-US" sz="3600" dirty="0"/>
          </a:p>
        </p:txBody>
      </p:sp>
      <p:sp>
        <p:nvSpPr>
          <p:cNvPr id="3" name="Content Placeholder 2"/>
          <p:cNvSpPr>
            <a:spLocks noGrp="1"/>
          </p:cNvSpPr>
          <p:nvPr>
            <p:ph idx="1"/>
          </p:nvPr>
        </p:nvSpPr>
        <p:spPr>
          <a:xfrm>
            <a:off x="0" y="1447800"/>
            <a:ext cx="9144000" cy="5410200"/>
          </a:xfrm>
        </p:spPr>
        <p:txBody>
          <a:bodyPr>
            <a:normAutofit fontScale="25000" lnSpcReduction="20000"/>
          </a:bodyPr>
          <a:lstStyle/>
          <a:p>
            <a:pPr algn="ctr"/>
            <a:endParaRPr lang="en-US" sz="2200" b="1" u="sng" dirty="0" smtClean="0"/>
          </a:p>
          <a:p>
            <a:pPr marL="0" lvl="1">
              <a:buNone/>
            </a:pPr>
            <a:r>
              <a:rPr lang="en-US" sz="4500" dirty="0" smtClean="0"/>
              <a:t>	</a:t>
            </a:r>
            <a:r>
              <a:rPr lang="en-US" sz="9600" dirty="0" smtClean="0"/>
              <a:t>  Ukrainians within USSR    31,195,000    28,111,000     </a:t>
            </a:r>
            <a:r>
              <a:rPr lang="en-US" sz="9600" dirty="0" smtClean="0">
                <a:solidFill>
                  <a:srgbClr val="FF0000"/>
                </a:solidFill>
              </a:rPr>
              <a:t>-  11%</a:t>
            </a:r>
          </a:p>
          <a:p>
            <a:pPr marL="0" lvl="1"/>
            <a:endParaRPr lang="en-US" sz="9600" dirty="0" smtClean="0"/>
          </a:p>
          <a:p>
            <a:pPr marL="0" lvl="1">
              <a:buNone/>
            </a:pPr>
            <a:r>
              <a:rPr lang="en-US" sz="9600" dirty="0" smtClean="0"/>
              <a:t>   	  Russians in USSR                77,791,000    99,591,000    + 28%</a:t>
            </a:r>
          </a:p>
          <a:p>
            <a:endParaRPr lang="en-US" sz="5600" dirty="0" smtClean="0"/>
          </a:p>
          <a:p>
            <a:pPr>
              <a:buNone/>
            </a:pPr>
            <a:r>
              <a:rPr lang="en-US" sz="5600" dirty="0" smtClean="0"/>
              <a:t>	 </a:t>
            </a:r>
            <a:r>
              <a:rPr lang="en-US" sz="5600" i="1" dirty="0" smtClean="0"/>
              <a:t>Source: Prof. Alexander </a:t>
            </a:r>
            <a:r>
              <a:rPr lang="en-US" sz="5600" i="1" dirty="0" err="1" smtClean="0"/>
              <a:t>Palij</a:t>
            </a:r>
            <a:r>
              <a:rPr lang="en-US" sz="5600" i="1" dirty="0" smtClean="0"/>
              <a:t>, historian, Ukrainian Academy of Sciences “23 reasons for the </a:t>
            </a:r>
            <a:r>
              <a:rPr lang="en-US" sz="5600" i="1" dirty="0" err="1" smtClean="0"/>
              <a:t>Holodomor</a:t>
            </a:r>
            <a:r>
              <a:rPr lang="en-US" sz="5600" i="1" dirty="0" smtClean="0"/>
              <a:t> to be considered a genocide with no qualifications” (Ukrainian language), UNIAN, Nov. 27, 2010. http://www.unian.ua/ukr/print/40</a:t>
            </a:r>
            <a:endParaRPr lang="en-US" sz="5600" dirty="0" smtClean="0"/>
          </a:p>
          <a:p>
            <a:endParaRPr lang="en-US" sz="5600" dirty="0" smtClean="0"/>
          </a:p>
          <a:p>
            <a:pPr>
              <a:buNone/>
            </a:pPr>
            <a:endParaRPr lang="en-US" sz="7200" dirty="0" smtClean="0"/>
          </a:p>
          <a:p>
            <a:pPr>
              <a:buNone/>
            </a:pPr>
            <a:r>
              <a:rPr lang="en-US" sz="16000" dirty="0" smtClean="0"/>
              <a:t>The 1937 census revealed a sharp decrease in the Ukrainian population.  </a:t>
            </a:r>
          </a:p>
          <a:p>
            <a:pPr>
              <a:buNone/>
            </a:pPr>
            <a:r>
              <a:rPr lang="en-US" sz="16000" dirty="0"/>
              <a:t>	</a:t>
            </a:r>
            <a:endParaRPr lang="en-US" sz="16000" dirty="0" smtClean="0"/>
          </a:p>
          <a:p>
            <a:pPr>
              <a:buNone/>
            </a:pPr>
            <a:r>
              <a:rPr lang="en-US" sz="14400" dirty="0" smtClean="0"/>
              <a:t>Those who conducted the census were </a:t>
            </a:r>
            <a:r>
              <a:rPr lang="en-US" sz="14400" b="1" dirty="0" smtClean="0"/>
              <a:t>shot </a:t>
            </a:r>
            <a:r>
              <a:rPr lang="en-US" sz="14400" dirty="0" smtClean="0"/>
              <a:t>and the results of the census were </a:t>
            </a:r>
            <a:r>
              <a:rPr lang="en-US" sz="14400" b="1" dirty="0" smtClean="0"/>
              <a:t>suppressed</a:t>
            </a:r>
            <a:r>
              <a:rPr lang="en-US" sz="16000" dirty="0" smtClean="0"/>
              <a:t>. </a:t>
            </a:r>
          </a:p>
          <a:p>
            <a:pPr lvl="0">
              <a:buNone/>
            </a:pPr>
            <a:endParaRPr lang="en-US" sz="8000" dirty="0" smtClean="0"/>
          </a:p>
          <a:p>
            <a:pPr lvl="0">
              <a:buNone/>
            </a:pPr>
            <a:r>
              <a:rPr lang="en-US" sz="7200" dirty="0" smtClean="0"/>
              <a:t>	</a:t>
            </a:r>
            <a:r>
              <a:rPr lang="en-US" sz="8000" dirty="0" smtClean="0"/>
              <a:t> </a:t>
            </a:r>
          </a:p>
          <a:p>
            <a:pPr>
              <a:buNone/>
            </a:pPr>
            <a:endParaRPr lang="en-US" sz="8000" dirty="0" smtClean="0"/>
          </a:p>
          <a:p>
            <a:pPr>
              <a:buNone/>
            </a:pPr>
            <a:r>
              <a:rPr lang="en-US" sz="8000" i="1" dirty="0" smtClean="0"/>
              <a:t>	</a:t>
            </a:r>
            <a:endParaRPr lang="en-US" sz="8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b="1" dirty="0" smtClean="0"/>
              <a:t>Arthur Koestler, British novelist</a:t>
            </a:r>
            <a:endParaRPr lang="en-US" b="1" dirty="0"/>
          </a:p>
        </p:txBody>
      </p:sp>
      <p:sp>
        <p:nvSpPr>
          <p:cNvPr id="3" name="Content Placeholder 2"/>
          <p:cNvSpPr>
            <a:spLocks noGrp="1"/>
          </p:cNvSpPr>
          <p:nvPr>
            <p:ph idx="1"/>
          </p:nvPr>
        </p:nvSpPr>
        <p:spPr>
          <a:xfrm>
            <a:off x="457200" y="1143000"/>
            <a:ext cx="8458200" cy="5486400"/>
          </a:xfrm>
        </p:spPr>
        <p:txBody>
          <a:bodyPr>
            <a:normAutofit fontScale="85000" lnSpcReduction="10000"/>
          </a:bodyPr>
          <a:lstStyle/>
          <a:p>
            <a:pPr>
              <a:buNone/>
            </a:pPr>
            <a:r>
              <a:rPr lang="en-US" dirty="0" smtClean="0"/>
              <a:t>    "I saw the ravages of the famine of 1932-1933 in the Ukraine: hordes of families in rags begging at the railway stations, the women lifting up to the compartment window their starving brats, which, with drumstick limbs, big cadaverous heads and puffed bellies, looked like embryos out of alcohol bottles ...“</a:t>
            </a:r>
          </a:p>
          <a:p>
            <a:endParaRPr lang="en-US" dirty="0" smtClean="0"/>
          </a:p>
          <a:p>
            <a:pPr>
              <a:buNone/>
            </a:pPr>
            <a:endParaRPr lang="en-US" dirty="0" smtClean="0"/>
          </a:p>
          <a:p>
            <a:pPr>
              <a:buNone/>
            </a:pPr>
            <a:r>
              <a:rPr lang="en-US" i="1" dirty="0" smtClean="0"/>
              <a:t>	</a:t>
            </a:r>
          </a:p>
          <a:p>
            <a:pPr>
              <a:buNone/>
            </a:pPr>
            <a:r>
              <a:rPr lang="en-US" sz="2400" i="1" dirty="0" smtClean="0"/>
              <a:t>			       </a:t>
            </a:r>
            <a:r>
              <a:rPr lang="en-US" sz="3300" i="1" dirty="0" smtClean="0"/>
              <a:t>Koestler spent about three months in 		                the Ukrainian city of </a:t>
            </a:r>
            <a:r>
              <a:rPr lang="en-US" sz="3300" i="1" dirty="0" err="1" smtClean="0"/>
              <a:t>Kharkiv</a:t>
            </a:r>
            <a:r>
              <a:rPr lang="en-US" sz="3300" i="1" dirty="0" smtClean="0"/>
              <a:t> during the 			     Famine. He wrote about his experiences in 		     in “The God That Failed.”</a:t>
            </a:r>
            <a:endParaRPr lang="en-US" sz="3300" dirty="0"/>
          </a:p>
        </p:txBody>
      </p:sp>
      <p:pic>
        <p:nvPicPr>
          <p:cNvPr id="12290" name="Picture 2" descr="holodomor2 The Holodomor and"/>
          <p:cNvPicPr>
            <a:picLocks noChangeAspect="1" noChangeArrowheads="1"/>
          </p:cNvPicPr>
          <p:nvPr/>
        </p:nvPicPr>
        <p:blipFill>
          <a:blip r:embed="rId2" cstate="print"/>
          <a:srcRect/>
          <a:stretch>
            <a:fillRect/>
          </a:stretch>
        </p:blipFill>
        <p:spPr bwMode="auto">
          <a:xfrm>
            <a:off x="457200" y="3505200"/>
            <a:ext cx="2133600" cy="300143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763000" cy="5897563"/>
          </a:xfrm>
        </p:spPr>
        <p:txBody>
          <a:bodyPr/>
          <a:lstStyle/>
          <a:p>
            <a:pPr lvl="0">
              <a:buNone/>
            </a:pPr>
            <a:r>
              <a:rPr lang="en-US" dirty="0" smtClean="0"/>
              <a:t>	Reporters, such as Gareth Jones and Malcolm </a:t>
            </a:r>
            <a:r>
              <a:rPr lang="en-US" dirty="0" err="1" smtClean="0"/>
              <a:t>Muggeridge</a:t>
            </a:r>
            <a:r>
              <a:rPr lang="en-US" dirty="0" smtClean="0"/>
              <a:t> traveled to Ukraine in secrecy and reported on the widespread famine.</a:t>
            </a:r>
          </a:p>
          <a:p>
            <a:endParaRPr lang="en-US" dirty="0"/>
          </a:p>
        </p:txBody>
      </p:sp>
      <p:pic>
        <p:nvPicPr>
          <p:cNvPr id="4" name="Picture 2" descr="Gareth Jones formal portrait"/>
          <p:cNvPicPr>
            <a:picLocks noChangeAspect="1" noChangeArrowheads="1"/>
          </p:cNvPicPr>
          <p:nvPr/>
        </p:nvPicPr>
        <p:blipFill>
          <a:blip r:embed="rId2" cstate="print"/>
          <a:srcRect/>
          <a:stretch>
            <a:fillRect/>
          </a:stretch>
        </p:blipFill>
        <p:spPr bwMode="auto">
          <a:xfrm>
            <a:off x="609600" y="2286000"/>
            <a:ext cx="2333625" cy="2971800"/>
          </a:xfrm>
          <a:prstGeom prst="rect">
            <a:avLst/>
          </a:prstGeom>
          <a:noFill/>
        </p:spPr>
      </p:pic>
      <p:sp>
        <p:nvSpPr>
          <p:cNvPr id="5" name="TextBox 4"/>
          <p:cNvSpPr txBox="1"/>
          <p:nvPr/>
        </p:nvSpPr>
        <p:spPr>
          <a:xfrm>
            <a:off x="1066800" y="5562600"/>
            <a:ext cx="1940132" cy="369332"/>
          </a:xfrm>
          <a:prstGeom prst="rect">
            <a:avLst/>
          </a:prstGeom>
          <a:noFill/>
        </p:spPr>
        <p:txBody>
          <a:bodyPr wrap="square" rtlCol="0">
            <a:spAutoFit/>
          </a:bodyPr>
          <a:lstStyle/>
          <a:p>
            <a:r>
              <a:rPr lang="en-US" dirty="0" smtClean="0"/>
              <a:t>Gareth Jones</a:t>
            </a:r>
            <a:endParaRPr lang="en-US" dirty="0"/>
          </a:p>
        </p:txBody>
      </p:sp>
      <p:sp>
        <p:nvSpPr>
          <p:cNvPr id="6" name="Rectangle 5"/>
          <p:cNvSpPr/>
          <p:nvPr/>
        </p:nvSpPr>
        <p:spPr>
          <a:xfrm>
            <a:off x="3352800" y="1905000"/>
            <a:ext cx="5486400" cy="5262979"/>
          </a:xfrm>
          <a:prstGeom prst="rect">
            <a:avLst/>
          </a:prstGeom>
        </p:spPr>
        <p:txBody>
          <a:bodyPr wrap="square">
            <a:spAutoFit/>
          </a:bodyPr>
          <a:lstStyle/>
          <a:p>
            <a:r>
              <a:rPr lang="en-GB" sz="2800" b="1" dirty="0" smtClean="0"/>
              <a:t>“Talked to a group of women peasants [at station]; “We’re starving. Two months we’ve hardly had bread. We’re from Ukraine and we’re trying to go north. They’re dying quietly in the villages. Kolkhozes are terrible. They won’t give us any [train] tickets and we don’t know what to do. Can’t buy bread for money.”</a:t>
            </a:r>
            <a:br>
              <a:rPr lang="en-GB" sz="2800" b="1" dirty="0" smtClean="0"/>
            </a:br>
            <a:r>
              <a:rPr lang="en-GB" sz="2800" b="1" dirty="0" smtClean="0"/>
              <a:t/>
            </a:r>
            <a:br>
              <a:rPr lang="en-GB" sz="2800" b="1" dirty="0" smtClean="0"/>
            </a:br>
            <a:endParaRPr lang="en-US" sz="2800" dirty="0"/>
          </a:p>
        </p:txBody>
      </p:sp>
      <p:sp>
        <p:nvSpPr>
          <p:cNvPr id="7" name="Rectangle 6"/>
          <p:cNvSpPr/>
          <p:nvPr/>
        </p:nvSpPr>
        <p:spPr>
          <a:xfrm rot="10800000" flipV="1">
            <a:off x="4724400" y="6248400"/>
            <a:ext cx="2933752" cy="369332"/>
          </a:xfrm>
          <a:prstGeom prst="rect">
            <a:avLst/>
          </a:prstGeom>
        </p:spPr>
        <p:txBody>
          <a:bodyPr wrap="square">
            <a:spAutoFit/>
          </a:bodyPr>
          <a:lstStyle/>
          <a:p>
            <a:r>
              <a:rPr lang="en-US" dirty="0" smtClean="0"/>
              <a:t>http://www.garethjones.org/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sz="3600" b="1" dirty="0" smtClean="0"/>
              <a:t>Quotation from the </a:t>
            </a:r>
            <a:r>
              <a:rPr lang="en-US" sz="3600" b="1" i="1" dirty="0" smtClean="0"/>
              <a:t>Harvest of Sorrow </a:t>
            </a:r>
            <a:r>
              <a:rPr lang="en-US" sz="3600" b="1" dirty="0" smtClean="0"/>
              <a:t>by the British historian Robert Conquest,1986</a:t>
            </a:r>
            <a:endParaRPr lang="en-US" sz="3600" b="1" dirty="0"/>
          </a:p>
        </p:txBody>
      </p:sp>
      <p:sp>
        <p:nvSpPr>
          <p:cNvPr id="3" name="Content Placeholder 2"/>
          <p:cNvSpPr>
            <a:spLocks noGrp="1"/>
          </p:cNvSpPr>
          <p:nvPr>
            <p:ph idx="1"/>
          </p:nvPr>
        </p:nvSpPr>
        <p:spPr>
          <a:xfrm>
            <a:off x="533400" y="1219200"/>
            <a:ext cx="8153400" cy="4906963"/>
          </a:xfrm>
        </p:spPr>
        <p:txBody>
          <a:bodyPr>
            <a:normAutofit/>
          </a:bodyPr>
          <a:lstStyle/>
          <a:p>
            <a:pPr lvl="0">
              <a:buNone/>
            </a:pPr>
            <a:r>
              <a:rPr lang="en-US" sz="2000" dirty="0" smtClean="0"/>
              <a:t>	</a:t>
            </a:r>
          </a:p>
          <a:p>
            <a:pPr lvl="0">
              <a:buNone/>
            </a:pPr>
            <a:r>
              <a:rPr lang="en-US" sz="2000" dirty="0" smtClean="0"/>
              <a:t>	</a:t>
            </a:r>
            <a:r>
              <a:rPr lang="en-US" dirty="0" smtClean="0"/>
              <a:t>“A quarter of the rural population, men, women, and children, lay dead or dying, the rest in various stages of debilitation with no strength to bury their families or neighbors.”</a:t>
            </a:r>
          </a:p>
          <a:p>
            <a:pPr>
              <a:buNone/>
            </a:pPr>
            <a:r>
              <a:rPr lang="en-US" dirty="0" smtClean="0"/>
              <a:t>	</a:t>
            </a:r>
            <a:endParaRPr lang="en-US" sz="3800" dirty="0" smtClean="0"/>
          </a:p>
          <a:p>
            <a:pPr lvl="0">
              <a:buNone/>
            </a:pPr>
            <a:r>
              <a:rPr lang="en-US" sz="3800" dirty="0" smtClean="0"/>
              <a:t>         </a:t>
            </a:r>
          </a:p>
          <a:p>
            <a:endParaRPr lang="en-US" dirty="0"/>
          </a:p>
        </p:txBody>
      </p:sp>
      <p:pic>
        <p:nvPicPr>
          <p:cNvPr id="13314" name="Picture 2" descr="Outcomes: during the Holodomor"/>
          <p:cNvPicPr>
            <a:picLocks noChangeAspect="1" noChangeArrowheads="1"/>
          </p:cNvPicPr>
          <p:nvPr/>
        </p:nvPicPr>
        <p:blipFill>
          <a:blip r:embed="rId2" cstate="print"/>
          <a:srcRect/>
          <a:stretch>
            <a:fillRect/>
          </a:stretch>
        </p:blipFill>
        <p:spPr bwMode="auto">
          <a:xfrm>
            <a:off x="914400" y="3886200"/>
            <a:ext cx="7162800" cy="2514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600200"/>
          </a:xfrm>
        </p:spPr>
        <p:txBody>
          <a:bodyPr>
            <a:normAutofit fontScale="90000"/>
          </a:bodyPr>
          <a:lstStyle/>
          <a:p>
            <a:pPr lvl="0"/>
            <a:r>
              <a:rPr lang="en-US" sz="4000" b="1" dirty="0" smtClean="0"/>
              <a:t/>
            </a:r>
            <a:br>
              <a:rPr lang="en-US" sz="4000" b="1" dirty="0" smtClean="0"/>
            </a:br>
            <a:r>
              <a:rPr lang="en-US" sz="4000" b="1" dirty="0" smtClean="0"/>
              <a:t> </a:t>
            </a:r>
            <a:r>
              <a:rPr lang="en-US" sz="4000" b="1" dirty="0" err="1" smtClean="0"/>
              <a:t>Holodomor</a:t>
            </a:r>
            <a:r>
              <a:rPr lang="en-US" sz="4000" b="1" dirty="0" smtClean="0"/>
              <a:t> cripples Ukraine as a nation for many generations.</a:t>
            </a:r>
            <a:r>
              <a:rPr lang="en-US" b="1" dirty="0" smtClean="0"/>
              <a:t/>
            </a:r>
            <a:br>
              <a:rPr lang="en-US" b="1" dirty="0" smtClean="0"/>
            </a:br>
            <a:endParaRPr lang="en-US" dirty="0"/>
          </a:p>
        </p:txBody>
      </p:sp>
      <p:sp>
        <p:nvSpPr>
          <p:cNvPr id="3" name="Content Placeholder 2"/>
          <p:cNvSpPr>
            <a:spLocks noGrp="1"/>
          </p:cNvSpPr>
          <p:nvPr>
            <p:ph idx="1"/>
          </p:nvPr>
        </p:nvSpPr>
        <p:spPr>
          <a:xfrm>
            <a:off x="0" y="1828800"/>
            <a:ext cx="9144000" cy="5029200"/>
          </a:xfrm>
        </p:spPr>
        <p:txBody>
          <a:bodyPr>
            <a:normAutofit fontScale="25000" lnSpcReduction="20000"/>
          </a:bodyPr>
          <a:lstStyle/>
          <a:p>
            <a:r>
              <a:rPr lang="en-US" sz="9600" dirty="0" smtClean="0"/>
              <a:t>Loss of Ukrainian leaders </a:t>
            </a:r>
            <a:endParaRPr lang="en-US" sz="9600" dirty="0"/>
          </a:p>
          <a:p>
            <a:r>
              <a:rPr lang="en-US" sz="9600" dirty="0" smtClean="0"/>
              <a:t>Loss of educated classes</a:t>
            </a:r>
            <a:endParaRPr lang="en-US" sz="9600" dirty="0"/>
          </a:p>
          <a:p>
            <a:pPr lvl="1"/>
            <a:r>
              <a:rPr lang="en-US" sz="9200" dirty="0" smtClean="0"/>
              <a:t>economic, political, intellectual and spiritual</a:t>
            </a:r>
          </a:p>
          <a:p>
            <a:pPr>
              <a:buNone/>
            </a:pPr>
            <a:r>
              <a:rPr lang="en-US" sz="9600" dirty="0" smtClean="0"/>
              <a:t>							</a:t>
            </a:r>
            <a:endParaRPr lang="en-US" sz="6400" dirty="0" smtClean="0"/>
          </a:p>
          <a:p>
            <a:r>
              <a:rPr lang="en-US" sz="9600" dirty="0" smtClean="0"/>
              <a:t>80% of Ukrainian intellectuals are  executed </a:t>
            </a:r>
          </a:p>
          <a:p>
            <a:pPr lvl="1"/>
            <a:r>
              <a:rPr lang="en-US" sz="9600" dirty="0" smtClean="0"/>
              <a:t>Out of 240 Ukrainian authors 200 perish, and out of 84 linguists 62 are executed</a:t>
            </a:r>
          </a:p>
          <a:p>
            <a:endParaRPr lang="en-US" sz="9600" dirty="0" smtClean="0"/>
          </a:p>
          <a:p>
            <a:pPr lvl="0"/>
            <a:r>
              <a:rPr lang="en-US" sz="9600" dirty="0" smtClean="0"/>
              <a:t>Entire villages depopulated</a:t>
            </a:r>
          </a:p>
          <a:p>
            <a:pPr lvl="1"/>
            <a:r>
              <a:rPr lang="en-US" sz="9600" dirty="0" smtClean="0"/>
              <a:t>Russians  are brought in to settle the depopulated villages</a:t>
            </a:r>
          </a:p>
          <a:p>
            <a:endParaRPr lang="en-US" sz="9600" dirty="0" smtClean="0"/>
          </a:p>
          <a:p>
            <a:pPr lvl="0">
              <a:buNone/>
            </a:pPr>
            <a:r>
              <a:rPr lang="en-US" sz="9600" b="1" dirty="0" smtClean="0"/>
              <a:t>	</a:t>
            </a:r>
            <a:r>
              <a:rPr lang="en-US" sz="11200" b="1" dirty="0" smtClean="0"/>
              <a:t>Destruction of the Ukrainian language, traditions, and the spirit of individualism and independence</a:t>
            </a:r>
            <a:r>
              <a:rPr lang="en-US" sz="11200" dirty="0" smtClean="0"/>
              <a:t>. </a:t>
            </a:r>
          </a:p>
          <a:p>
            <a:pPr lvl="0" algn="ctr">
              <a:buNone/>
            </a:pPr>
            <a:endParaRPr lang="en-US" sz="11200" dirty="0" smtClean="0"/>
          </a:p>
          <a:p>
            <a:pPr lvl="0">
              <a:buNone/>
            </a:pPr>
            <a:endParaRPr lang="en-US" sz="8000" dirty="0" smtClean="0"/>
          </a:p>
          <a:p>
            <a:pPr lvl="0">
              <a:buNone/>
            </a:pPr>
            <a:r>
              <a:rPr lang="en-US" sz="8000" dirty="0" smtClean="0"/>
              <a:t>    </a:t>
            </a:r>
          </a:p>
        </p:txBody>
      </p:sp>
      <p:sp>
        <p:nvSpPr>
          <p:cNvPr id="11265" name="Rectangle 1"/>
          <p:cNvSpPr>
            <a:spLocks noChangeArrowheads="1"/>
          </p:cNvSpPr>
          <p:nvPr/>
        </p:nvSpPr>
        <p:spPr bwMode="auto">
          <a:xfrm>
            <a:off x="0" y="-230832"/>
            <a:ext cx="227948" cy="461665"/>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8229600" cy="5440363"/>
          </a:xfrm>
        </p:spPr>
        <p:txBody>
          <a:bodyPr/>
          <a:lstStyle/>
          <a:p>
            <a:pPr algn="ctr">
              <a:buNone/>
            </a:pPr>
            <a:r>
              <a:rPr lang="en-US" sz="4000" dirty="0" smtClean="0"/>
              <a:t>	</a:t>
            </a:r>
            <a:r>
              <a:rPr lang="en-US" sz="4400" dirty="0" smtClean="0"/>
              <a:t>“[T]he assault by famine on the Ukrainian peasant population was accompanied by a wide-ranging destruction of Ukrainian cultural and religious life and slaughter of the Ukrainian intelligentsia</a:t>
            </a:r>
            <a:r>
              <a:rPr lang="en-US" dirty="0" smtClean="0"/>
              <a:t>…”</a:t>
            </a:r>
          </a:p>
          <a:p>
            <a:pPr algn="ctr">
              <a:buNone/>
            </a:pPr>
            <a:r>
              <a:rPr lang="en-US" sz="2000" dirty="0" smtClean="0"/>
              <a:t>		</a:t>
            </a:r>
            <a:r>
              <a:rPr lang="en-US" sz="2400" dirty="0" smtClean="0"/>
              <a:t>Robert Conquest. “Harvest of Sorrow” 1986</a:t>
            </a:r>
          </a:p>
          <a:p>
            <a:pPr algn="ctr">
              <a:buNone/>
            </a:pPr>
            <a:endParaRPr lang="en-US"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GENOCIDE?</a:t>
            </a:r>
            <a:endParaRPr lang="en-US" dirty="0"/>
          </a:p>
        </p:txBody>
      </p:sp>
      <p:sp>
        <p:nvSpPr>
          <p:cNvPr id="3" name="Content Placeholder 2"/>
          <p:cNvSpPr>
            <a:spLocks noGrp="1"/>
          </p:cNvSpPr>
          <p:nvPr>
            <p:ph idx="1"/>
          </p:nvPr>
        </p:nvSpPr>
        <p:spPr>
          <a:xfrm>
            <a:off x="304800" y="1219200"/>
            <a:ext cx="8839200" cy="5334000"/>
          </a:xfrm>
        </p:spPr>
        <p:txBody>
          <a:bodyPr>
            <a:normAutofit fontScale="85000" lnSpcReduction="20000"/>
          </a:bodyPr>
          <a:lstStyle/>
          <a:p>
            <a:pPr>
              <a:buNone/>
            </a:pPr>
            <a:r>
              <a:rPr lang="en-US" dirty="0" smtClean="0"/>
              <a:t>	…any of the following acts committed with intent to destroy, in whole or in part, a national, ethnical, racial or religious group by:</a:t>
            </a:r>
          </a:p>
          <a:p>
            <a:pPr>
              <a:buNone/>
            </a:pPr>
            <a:endParaRPr lang="en-US" dirty="0" smtClean="0"/>
          </a:p>
          <a:p>
            <a:r>
              <a:rPr lang="en-US" sz="2600" dirty="0" smtClean="0"/>
              <a:t>Killing members of the group</a:t>
            </a:r>
          </a:p>
          <a:p>
            <a:pPr>
              <a:buNone/>
            </a:pPr>
            <a:endParaRPr lang="en-US" sz="2600" dirty="0" smtClean="0"/>
          </a:p>
          <a:p>
            <a:r>
              <a:rPr lang="en-US" sz="2600" dirty="0" smtClean="0"/>
              <a:t>Causing serious bodily or mental harm to members of the group</a:t>
            </a:r>
          </a:p>
          <a:p>
            <a:pPr>
              <a:buNone/>
            </a:pPr>
            <a:endParaRPr lang="en-US" sz="2600" dirty="0" smtClean="0"/>
          </a:p>
          <a:p>
            <a:r>
              <a:rPr lang="en-US" sz="2600" dirty="0" smtClean="0"/>
              <a:t>Deliberately inflicting on the group conditions of life calculated to bring about its physical destruction in whole or part</a:t>
            </a:r>
          </a:p>
          <a:p>
            <a:pPr>
              <a:buNone/>
            </a:pPr>
            <a:endParaRPr lang="en-US" sz="2600" dirty="0" smtClean="0"/>
          </a:p>
          <a:p>
            <a:r>
              <a:rPr lang="en-US" sz="2600" dirty="0" smtClean="0"/>
              <a:t>Imposing measures intended to prevent births within the group</a:t>
            </a:r>
          </a:p>
          <a:p>
            <a:pPr>
              <a:buNone/>
            </a:pPr>
            <a:endParaRPr lang="en-US" sz="2600" dirty="0" smtClean="0"/>
          </a:p>
          <a:p>
            <a:r>
              <a:rPr lang="en-US" sz="2600" dirty="0" smtClean="0"/>
              <a:t>Forcibly transferring children of the group to another group</a:t>
            </a:r>
          </a:p>
          <a:p>
            <a:endParaRPr lang="en-US" sz="2800" dirty="0" smtClean="0"/>
          </a:p>
          <a:p>
            <a:r>
              <a:rPr lang="en-US" sz="1300" dirty="0" smtClean="0"/>
              <a:t>Source: the Encyclopedia of the United Nations and International Relations, New York Taylor and Frances. 1990. 328</a:t>
            </a:r>
            <a:endParaRPr lang="en-US" sz="13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 Genocide </a:t>
            </a:r>
            <a:r>
              <a:rPr lang="en-US" sz="4000" b="1" dirty="0" smtClean="0"/>
              <a:t>of Ukrainians</a:t>
            </a:r>
            <a:endParaRPr lang="en-US" sz="4000" b="1" dirty="0"/>
          </a:p>
        </p:txBody>
      </p:sp>
      <p:sp>
        <p:nvSpPr>
          <p:cNvPr id="3" name="Content Placeholder 2"/>
          <p:cNvSpPr>
            <a:spLocks noGrp="1"/>
          </p:cNvSpPr>
          <p:nvPr>
            <p:ph idx="1"/>
          </p:nvPr>
        </p:nvSpPr>
        <p:spPr>
          <a:xfrm>
            <a:off x="0" y="1143000"/>
            <a:ext cx="8686800" cy="5562600"/>
          </a:xfrm>
        </p:spPr>
        <p:txBody>
          <a:bodyPr>
            <a:noAutofit/>
          </a:bodyPr>
          <a:lstStyle/>
          <a:p>
            <a:r>
              <a:rPr lang="en-US" sz="2800" dirty="0" smtClean="0"/>
              <a:t>A deliberate  attempt  to crush the Ukrainian nation as evidenced by witness accounts and laws enacted.</a:t>
            </a:r>
          </a:p>
          <a:p>
            <a:pPr lvl="0"/>
            <a:r>
              <a:rPr lang="en-US" sz="2800" dirty="0" smtClean="0"/>
              <a:t>Not a result of a natural calamity or poor harvest. It took place in peacetime.</a:t>
            </a:r>
          </a:p>
          <a:p>
            <a:pPr>
              <a:buNone/>
            </a:pPr>
            <a:r>
              <a:rPr lang="en-US" sz="2800" dirty="0" smtClean="0"/>
              <a:t>		</a:t>
            </a:r>
            <a:r>
              <a:rPr lang="en-US" sz="2000" dirty="0" smtClean="0"/>
              <a:t>"...A famine that came about without drought and without war.“ </a:t>
            </a:r>
            <a:r>
              <a:rPr lang="en-US" sz="2000" i="1" dirty="0" smtClean="0"/>
              <a:t>          			Alexander Solzhenitsyn, </a:t>
            </a:r>
            <a:r>
              <a:rPr lang="en-US" sz="2000" b="1" i="1" dirty="0" smtClean="0"/>
              <a:t>The Gulag Archipelago </a:t>
            </a:r>
            <a:endParaRPr lang="en-US" sz="2000" dirty="0" smtClean="0"/>
          </a:p>
          <a:p>
            <a:r>
              <a:rPr lang="en-US" sz="2800" dirty="0" smtClean="0"/>
              <a:t>Grain  is exported while the farmers who 	produce it are dying of starvation.</a:t>
            </a:r>
          </a:p>
          <a:p>
            <a:pPr>
              <a:buNone/>
            </a:pPr>
            <a:endParaRPr lang="en-US" sz="2800" dirty="0" smtClean="0"/>
          </a:p>
          <a:p>
            <a:r>
              <a:rPr lang="en-US" sz="2800" dirty="0" smtClean="0"/>
              <a:t> Intellectual and religious segment of the nation are destroyed through massive arrests, 	deportation, and firing squads. </a:t>
            </a:r>
          </a:p>
          <a:p>
            <a:pPr lvl="0">
              <a:buNone/>
            </a:pP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53400" cy="1162050"/>
          </a:xfrm>
        </p:spPr>
        <p:txBody>
          <a:bodyPr>
            <a:normAutofit/>
          </a:bodyPr>
          <a:lstStyle/>
          <a:p>
            <a:pPr algn="ctr"/>
            <a:r>
              <a:rPr lang="en-US" sz="4000" dirty="0" smtClean="0"/>
              <a:t>“Soviet genocide in..Ukraine”</a:t>
            </a:r>
            <a:endParaRPr lang="en-US" sz="4000" dirty="0"/>
          </a:p>
        </p:txBody>
      </p:sp>
      <p:sp>
        <p:nvSpPr>
          <p:cNvPr id="5" name="Text Placeholder 4"/>
          <p:cNvSpPr>
            <a:spLocks noGrp="1"/>
          </p:cNvSpPr>
          <p:nvPr>
            <p:ph type="body" sz="half" idx="2"/>
          </p:nvPr>
        </p:nvSpPr>
        <p:spPr>
          <a:xfrm>
            <a:off x="0" y="1676400"/>
            <a:ext cx="4876800" cy="5181600"/>
          </a:xfrm>
        </p:spPr>
        <p:txBody>
          <a:bodyPr>
            <a:normAutofit fontScale="47500" lnSpcReduction="20000"/>
          </a:bodyPr>
          <a:lstStyle/>
          <a:p>
            <a:r>
              <a:rPr lang="en-US" sz="6000" dirty="0" smtClean="0"/>
              <a:t>Raphael </a:t>
            </a:r>
            <a:r>
              <a:rPr lang="en-US" sz="6000" dirty="0" err="1" smtClean="0"/>
              <a:t>Lemkin</a:t>
            </a:r>
            <a:r>
              <a:rPr lang="en-US" sz="6000" dirty="0" smtClean="0"/>
              <a:t>, who coined the word “genocide” states that the </a:t>
            </a:r>
            <a:r>
              <a:rPr lang="en-US" sz="6000" dirty="0" err="1" smtClean="0"/>
              <a:t>Holodomor</a:t>
            </a:r>
            <a:r>
              <a:rPr lang="en-US" sz="6000" dirty="0" smtClean="0"/>
              <a:t> is “a case of genocide, of destruction, not of individuals only, but a culture and a nation.”</a:t>
            </a:r>
          </a:p>
          <a:p>
            <a:endParaRPr lang="en-US" sz="4400" dirty="0" smtClean="0"/>
          </a:p>
          <a:p>
            <a:r>
              <a:rPr lang="en-US" sz="6000" dirty="0" smtClean="0"/>
              <a:t> “the classic example of Soviet genocide, its longest and broadest experiment in </a:t>
            </a:r>
            <a:r>
              <a:rPr lang="en-US" sz="6000" dirty="0" err="1" smtClean="0"/>
              <a:t>Russification</a:t>
            </a:r>
            <a:r>
              <a:rPr lang="en-US" sz="6000" dirty="0" smtClean="0"/>
              <a:t> – the </a:t>
            </a:r>
            <a:r>
              <a:rPr lang="en-US" sz="6000" b="1" dirty="0" smtClean="0"/>
              <a:t>destruction of the Ukrainian nation</a:t>
            </a:r>
            <a:r>
              <a:rPr lang="en-US" sz="6000" dirty="0" smtClean="0"/>
              <a:t>.”</a:t>
            </a:r>
          </a:p>
          <a:p>
            <a:pPr lvl="0"/>
            <a:r>
              <a:rPr lang="en-US" sz="6000" b="1" dirty="0" smtClean="0"/>
              <a:t> </a:t>
            </a:r>
            <a:endParaRPr lang="en-US" sz="6000" dirty="0" smtClean="0"/>
          </a:p>
          <a:p>
            <a:pPr lvl="0"/>
            <a:endParaRPr lang="en-US" sz="3300" dirty="0" smtClean="0"/>
          </a:p>
          <a:p>
            <a:pPr lvl="0"/>
            <a:endParaRPr lang="en-US" dirty="0" smtClean="0"/>
          </a:p>
          <a:p>
            <a:endParaRPr lang="en-US" dirty="0"/>
          </a:p>
        </p:txBody>
      </p:sp>
      <p:pic>
        <p:nvPicPr>
          <p:cNvPr id="4" name="Picture 10" descr="LemkinRGB300.jpg"/>
          <p:cNvPicPr>
            <a:picLocks noChangeAspect="1"/>
          </p:cNvPicPr>
          <p:nvPr/>
        </p:nvPicPr>
        <p:blipFill>
          <a:blip r:embed="rId3" cstate="print"/>
          <a:srcRect/>
          <a:stretch>
            <a:fillRect/>
          </a:stretch>
        </p:blipFill>
        <p:spPr bwMode="auto">
          <a:xfrm>
            <a:off x="5105400" y="1752600"/>
            <a:ext cx="3087414" cy="3124200"/>
          </a:xfrm>
          <a:prstGeom prst="rect">
            <a:avLst/>
          </a:prstGeom>
          <a:noFill/>
          <a:ln w="9525">
            <a:noFill/>
            <a:miter lim="800000"/>
            <a:headEnd/>
            <a:tailEnd/>
          </a:ln>
        </p:spPr>
      </p:pic>
      <p:sp>
        <p:nvSpPr>
          <p:cNvPr id="6" name="TextBox 5"/>
          <p:cNvSpPr txBox="1"/>
          <p:nvPr/>
        </p:nvSpPr>
        <p:spPr>
          <a:xfrm>
            <a:off x="4953000" y="5029200"/>
            <a:ext cx="3962400" cy="1477328"/>
          </a:xfrm>
          <a:prstGeom prst="rect">
            <a:avLst/>
          </a:prstGeom>
          <a:noFill/>
        </p:spPr>
        <p:txBody>
          <a:bodyPr wrap="square" rtlCol="0">
            <a:spAutoFit/>
          </a:bodyPr>
          <a:lstStyle/>
          <a:p>
            <a:r>
              <a:rPr lang="en-US" dirty="0" smtClean="0"/>
              <a:t>Raphael </a:t>
            </a:r>
            <a:r>
              <a:rPr lang="en-US" dirty="0" err="1" smtClean="0"/>
              <a:t>Lemkin</a:t>
            </a:r>
            <a:r>
              <a:rPr lang="en-US" dirty="0" smtClean="0"/>
              <a:t>: principal author of Convention on the Prevention and Punishment of the Crime of Genocide.</a:t>
            </a:r>
          </a:p>
          <a:p>
            <a:r>
              <a:rPr lang="en-US" dirty="0" smtClean="0"/>
              <a:t>Adopted by the General Assembly of the United Nations on December 9, 1948.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r>
              <a:rPr lang="en-US" sz="3600" b="1" dirty="0" smtClean="0"/>
              <a:t>Ukraine</a:t>
            </a:r>
            <a:r>
              <a:rPr lang="en-US" sz="3600" dirty="0"/>
              <a:t/>
            </a:r>
            <a:br>
              <a:rPr lang="en-US" sz="3600" dirty="0"/>
            </a:br>
            <a:endParaRPr lang="en-US" sz="3600" dirty="0"/>
          </a:p>
        </p:txBody>
      </p:sp>
      <p:sp>
        <p:nvSpPr>
          <p:cNvPr id="3" name="Content Placeholder 2"/>
          <p:cNvSpPr>
            <a:spLocks noGrp="1"/>
          </p:cNvSpPr>
          <p:nvPr>
            <p:ph idx="4294967295"/>
          </p:nvPr>
        </p:nvSpPr>
        <p:spPr>
          <a:xfrm>
            <a:off x="0" y="1447800"/>
            <a:ext cx="9144000" cy="5410200"/>
          </a:xfrm>
        </p:spPr>
        <p:txBody>
          <a:bodyPr>
            <a:normAutofit lnSpcReduction="10000"/>
          </a:bodyPr>
          <a:lstStyle/>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pPr>
              <a:buNone/>
            </a:pPr>
            <a:endParaRPr lang="en-US" sz="2000" b="1" dirty="0" smtClean="0"/>
          </a:p>
          <a:p>
            <a:endParaRPr lang="en-US" sz="2000" b="1" dirty="0" smtClean="0"/>
          </a:p>
          <a:p>
            <a:endParaRPr lang="en-US" sz="2000" b="1" dirty="0" smtClean="0"/>
          </a:p>
          <a:p>
            <a:r>
              <a:rPr lang="en-US" sz="2000" dirty="0" smtClean="0"/>
              <a:t>Largest country entirely in Europe</a:t>
            </a:r>
          </a:p>
          <a:p>
            <a:r>
              <a:rPr lang="en-US" sz="2000" dirty="0" smtClean="0"/>
              <a:t>Capital: Kyiv</a:t>
            </a:r>
          </a:p>
          <a:p>
            <a:r>
              <a:rPr lang="en-US" sz="2000" dirty="0" smtClean="0"/>
              <a:t>Located north of the Black Sea</a:t>
            </a:r>
          </a:p>
          <a:p>
            <a:r>
              <a:rPr lang="en-US" sz="2000" dirty="0" smtClean="0"/>
              <a:t>Borders Poland, Belarus, Russia, Moldova, Romania, Slovakia, &amp; Hungary</a:t>
            </a:r>
            <a:endParaRPr lang="en-US" sz="2000" dirty="0"/>
          </a:p>
          <a:p>
            <a:r>
              <a:rPr lang="en-US" sz="2000" dirty="0" smtClean="0"/>
              <a:t>Population  = 46 million</a:t>
            </a:r>
          </a:p>
          <a:p>
            <a:r>
              <a:rPr lang="en-US" sz="2000" dirty="0" smtClean="0"/>
              <a:t>Eastern Slavic culture</a:t>
            </a:r>
            <a:endParaRPr lang="en-US" sz="2000" dirty="0"/>
          </a:p>
          <a:p>
            <a:endParaRPr lang="en-US" dirty="0"/>
          </a:p>
        </p:txBody>
      </p:sp>
      <p:pic>
        <p:nvPicPr>
          <p:cNvPr id="12290" name="Picture 2" descr="http://aimgroupconsultancy.com/wp-content/uploads/2012/04/image006.jpg"/>
          <p:cNvPicPr>
            <a:picLocks noChangeAspect="1" noChangeArrowheads="1"/>
          </p:cNvPicPr>
          <p:nvPr/>
        </p:nvPicPr>
        <p:blipFill>
          <a:blip r:embed="rId3" cstate="print"/>
          <a:srcRect/>
          <a:stretch>
            <a:fillRect/>
          </a:stretch>
        </p:blipFill>
        <p:spPr bwMode="auto">
          <a:xfrm>
            <a:off x="990600" y="914400"/>
            <a:ext cx="6934200" cy="3502843"/>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4294967295"/>
          </p:nvPr>
        </p:nvSpPr>
        <p:spPr>
          <a:xfrm>
            <a:off x="0" y="5257800"/>
            <a:ext cx="8382000" cy="1905000"/>
          </a:xfrm>
        </p:spPr>
        <p:txBody>
          <a:bodyPr>
            <a:normAutofit fontScale="25000" lnSpcReduction="20000"/>
          </a:bodyPr>
          <a:lstStyle/>
          <a:p>
            <a:pPr lvl="0">
              <a:buNone/>
            </a:pPr>
            <a:r>
              <a:rPr lang="en-US" sz="12800" dirty="0" smtClean="0"/>
              <a:t>	In 1988, the U.S. Congress Commission on the Ukraine Famine concluded that Joseph Stalin and those around him committed genocide against Ukrainians in 1932-1933.”</a:t>
            </a:r>
          </a:p>
          <a:p>
            <a:endParaRPr lang="en-US" sz="12800" dirty="0"/>
          </a:p>
        </p:txBody>
      </p:sp>
      <p:pic>
        <p:nvPicPr>
          <p:cNvPr id="38914" name="Picture 2" descr="Holodomor (Hambruna) 1932-33"/>
          <p:cNvPicPr>
            <a:picLocks noGrp="1" noChangeAspect="1" noChangeArrowheads="1"/>
          </p:cNvPicPr>
          <p:nvPr>
            <p:ph type="pic" idx="4294967295"/>
          </p:nvPr>
        </p:nvPicPr>
        <p:blipFill>
          <a:blip r:embed="rId2" cstate="print"/>
          <a:srcRect l="1768" r="1768"/>
          <a:stretch>
            <a:fillRect/>
          </a:stretch>
        </p:blipFill>
        <p:spPr bwMode="auto">
          <a:xfrm>
            <a:off x="0" y="0"/>
            <a:ext cx="8839200" cy="51435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33600"/>
          </a:xfrm>
        </p:spPr>
        <p:txBody>
          <a:bodyPr>
            <a:normAutofit fontScale="90000"/>
          </a:bodyPr>
          <a:lstStyle/>
          <a:p>
            <a:r>
              <a:rPr lang="en-US" b="1" dirty="0" smtClean="0"/>
              <a:t>Why is the </a:t>
            </a:r>
            <a:r>
              <a:rPr lang="en-US" b="1" dirty="0" err="1" smtClean="0"/>
              <a:t>Holodomor</a:t>
            </a:r>
            <a:r>
              <a:rPr lang="en-US" b="1" dirty="0" smtClean="0"/>
              <a:t>  virtually unknown in the West?</a:t>
            </a:r>
            <a:r>
              <a:rPr lang="en-US" dirty="0" smtClean="0"/>
              <a:t/>
            </a:r>
            <a:br>
              <a:rPr lang="en-US" dirty="0" smtClean="0"/>
            </a:br>
            <a:r>
              <a:rPr lang="en-US" sz="2700" dirty="0" smtClean="0"/>
              <a:t> largely ignored or denied in the West for decades </a:t>
            </a:r>
            <a:br>
              <a:rPr lang="en-US" sz="2700" dirty="0" smtClean="0"/>
            </a:br>
            <a:endParaRPr lang="en-US" sz="2700" dirty="0"/>
          </a:p>
        </p:txBody>
      </p:sp>
      <p:sp>
        <p:nvSpPr>
          <p:cNvPr id="3" name="Content Placeholder 2"/>
          <p:cNvSpPr>
            <a:spLocks noGrp="1"/>
          </p:cNvSpPr>
          <p:nvPr>
            <p:ph sz="half" idx="1"/>
          </p:nvPr>
        </p:nvSpPr>
        <p:spPr>
          <a:xfrm>
            <a:off x="381000" y="2057400"/>
            <a:ext cx="3962400" cy="4800600"/>
          </a:xfrm>
        </p:spPr>
        <p:txBody>
          <a:bodyPr>
            <a:normAutofit lnSpcReduction="10000"/>
          </a:bodyPr>
          <a:lstStyle/>
          <a:p>
            <a:pPr lvl="0">
              <a:buNone/>
            </a:pPr>
            <a:r>
              <a:rPr lang="en-US" sz="2000" dirty="0" smtClean="0"/>
              <a:t>	</a:t>
            </a:r>
          </a:p>
          <a:p>
            <a:pPr>
              <a:buNone/>
            </a:pPr>
            <a:r>
              <a:rPr lang="en-US" sz="2400" dirty="0" smtClean="0"/>
              <a:t>“The truth of the matter is that we have a certain amount of information about the famine conditions in the south of Russia… We do not want to make it public because the Soviet government would resent it and our relations with them would be prejudiced.”</a:t>
            </a:r>
          </a:p>
          <a:p>
            <a:pPr>
              <a:buNone/>
            </a:pPr>
            <a:r>
              <a:rPr lang="en-US" sz="2400" dirty="0" smtClean="0"/>
              <a:t>Excerpt from UK Foreign Office document</a:t>
            </a:r>
            <a:endParaRPr lang="en-US" sz="2400" dirty="0"/>
          </a:p>
        </p:txBody>
      </p:sp>
      <p:sp>
        <p:nvSpPr>
          <p:cNvPr id="5" name="Content Placeholder 4"/>
          <p:cNvSpPr>
            <a:spLocks noGrp="1"/>
          </p:cNvSpPr>
          <p:nvPr>
            <p:ph sz="half" idx="2"/>
          </p:nvPr>
        </p:nvSpPr>
        <p:spPr>
          <a:xfrm>
            <a:off x="4572000" y="2209800"/>
            <a:ext cx="4419600" cy="4221163"/>
          </a:xfrm>
        </p:spPr>
        <p:txBody>
          <a:bodyPr>
            <a:normAutofit lnSpcReduction="10000"/>
          </a:bodyPr>
          <a:lstStyle/>
          <a:p>
            <a:pPr>
              <a:buNone/>
            </a:pPr>
            <a:r>
              <a:rPr lang="en-US" sz="2000" dirty="0" smtClean="0"/>
              <a:t>      </a:t>
            </a:r>
            <a:r>
              <a:rPr lang="en-US" sz="2400" dirty="0" smtClean="0"/>
              <a:t>	“There is no actual starvation or death from starvation, but there is widespread mortality from diseases due to malnutrition”</a:t>
            </a:r>
          </a:p>
          <a:p>
            <a:pPr>
              <a:buNone/>
            </a:pPr>
            <a:r>
              <a:rPr lang="en-US" sz="2400" dirty="0" smtClean="0"/>
              <a:t>	Walter </a:t>
            </a:r>
            <a:r>
              <a:rPr lang="en-US" sz="2400" dirty="0" err="1" smtClean="0"/>
              <a:t>Duranty</a:t>
            </a:r>
            <a:r>
              <a:rPr lang="en-US" sz="2400" dirty="0" smtClean="0"/>
              <a:t>, New York Times, March 31, 1933, </a:t>
            </a:r>
          </a:p>
          <a:p>
            <a:pPr>
              <a:buNone/>
            </a:pPr>
            <a:r>
              <a:rPr lang="en-US" sz="2400" dirty="0" smtClean="0"/>
              <a:t>	</a:t>
            </a:r>
          </a:p>
          <a:p>
            <a:pPr>
              <a:buNone/>
            </a:pPr>
            <a:r>
              <a:rPr lang="en-US" sz="2400" i="1" dirty="0" smtClean="0"/>
              <a:t>        </a:t>
            </a:r>
            <a:endParaRPr lang="en-US" sz="2400" dirty="0" smtClean="0"/>
          </a:p>
          <a:p>
            <a:pPr>
              <a:buNone/>
            </a:pPr>
            <a:r>
              <a:rPr lang="en-US" sz="2400" dirty="0" smtClean="0"/>
              <a:t>	Known as Stalin’s </a:t>
            </a:r>
          </a:p>
          <a:p>
            <a:pPr>
              <a:buNone/>
            </a:pPr>
            <a:r>
              <a:rPr lang="en-US" sz="2400" dirty="0" smtClean="0"/>
              <a:t>	apologist</a:t>
            </a:r>
            <a:endParaRPr lang="en-US" sz="2400" dirty="0"/>
          </a:p>
        </p:txBody>
      </p:sp>
      <p:pic>
        <p:nvPicPr>
          <p:cNvPr id="11268" name="Picture 4" descr="http://images-partners-tbn.google.com/images?q=tbn:ANd9GcQchz7LwkO-_gFYqT7t7JxfCz6CbLny8G5jhu8kA086HbEuQBep6PacM7Q">
            <a:hlinkClick r:id="rId2" tooltip="http://2.bp.blogspot.com/_k07pirzBU34/TEbzQHHVi1I/AAAAAAAAFTQ/g4XW_Jb5Cbw/s1600/walter_duranty.jpg"/>
          </p:cNvPr>
          <p:cNvPicPr>
            <a:picLocks noChangeAspect="1" noChangeArrowheads="1"/>
          </p:cNvPicPr>
          <p:nvPr/>
        </p:nvPicPr>
        <p:blipFill>
          <a:blip r:embed="rId3" cstate="print"/>
          <a:srcRect/>
          <a:stretch>
            <a:fillRect/>
          </a:stretch>
        </p:blipFill>
        <p:spPr bwMode="auto">
          <a:xfrm>
            <a:off x="7467600" y="4572000"/>
            <a:ext cx="1676400" cy="2286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Turning a Blind Eye</a:t>
            </a:r>
            <a:endParaRPr lang="en-US" b="1" dirty="0"/>
          </a:p>
        </p:txBody>
      </p:sp>
      <p:sp>
        <p:nvSpPr>
          <p:cNvPr id="4" name="Content Placeholder 3"/>
          <p:cNvSpPr>
            <a:spLocks noGrp="1"/>
          </p:cNvSpPr>
          <p:nvPr>
            <p:ph sz="half" idx="4294967295"/>
          </p:nvPr>
        </p:nvSpPr>
        <p:spPr>
          <a:xfrm>
            <a:off x="0" y="1371600"/>
            <a:ext cx="9144000" cy="5486400"/>
          </a:xfrm>
        </p:spPr>
        <p:txBody>
          <a:bodyPr>
            <a:normAutofit/>
          </a:bodyPr>
          <a:lstStyle/>
          <a:p>
            <a:pPr>
              <a:buNone/>
            </a:pPr>
            <a:r>
              <a:rPr lang="en-US" sz="3600" dirty="0" smtClean="0"/>
              <a:t>“… (Our reporting) served Moscow’s purpose of smearing the facts out of recognition and declaring a situation which, had we reported simply and clearly, might have worked up enough public opinion abroad to force remedial measures. And every correspondent each in his own measure, was guilty of collaborating in this monstrous hoax on the world.”</a:t>
            </a:r>
            <a:r>
              <a:rPr lang="en-US" sz="2000" dirty="0" smtClean="0"/>
              <a:t>   Eugene Lyons – (Moscow United Press correspondent from 1928 to 			1934) Assignment in Utopia pp.573</a:t>
            </a:r>
            <a:endParaRPr 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5334000" y="1905000"/>
            <a:ext cx="3886200" cy="4419600"/>
          </a:xfrm>
        </p:spPr>
        <p:txBody>
          <a:bodyPr>
            <a:noAutofit/>
          </a:bodyPr>
          <a:lstStyle/>
          <a:p>
            <a:pPr>
              <a:buNone/>
            </a:pPr>
            <a:r>
              <a:rPr lang="en-US" sz="4000" dirty="0" smtClean="0"/>
              <a:t>	</a:t>
            </a:r>
          </a:p>
          <a:p>
            <a:pPr>
              <a:buNone/>
            </a:pPr>
            <a:r>
              <a:rPr lang="en-US" sz="4000" dirty="0" smtClean="0"/>
              <a:t>	In 1934 the Soviet Union became a member of the League of Nations</a:t>
            </a:r>
            <a:endParaRPr lang="en-US" sz="4000" dirty="0"/>
          </a:p>
        </p:txBody>
      </p:sp>
      <p:pic>
        <p:nvPicPr>
          <p:cNvPr id="10" name="Picture 2" descr="Holodomor translates to &quot;death"/>
          <p:cNvPicPr>
            <a:picLocks noChangeAspect="1" noChangeArrowheads="1"/>
          </p:cNvPicPr>
          <p:nvPr/>
        </p:nvPicPr>
        <p:blipFill>
          <a:blip r:embed="rId2" cstate="print"/>
          <a:srcRect/>
          <a:stretch>
            <a:fillRect/>
          </a:stretch>
        </p:blipFill>
        <p:spPr bwMode="auto">
          <a:xfrm>
            <a:off x="1295400" y="304800"/>
            <a:ext cx="6934200" cy="1905000"/>
          </a:xfrm>
          <a:prstGeom prst="rect">
            <a:avLst/>
          </a:prstGeom>
          <a:noFill/>
        </p:spPr>
      </p:pic>
      <p:sp>
        <p:nvSpPr>
          <p:cNvPr id="13" name="Rectangle 12"/>
          <p:cNvSpPr/>
          <p:nvPr/>
        </p:nvSpPr>
        <p:spPr>
          <a:xfrm rot="10800000" flipV="1">
            <a:off x="1490620" y="2290481"/>
            <a:ext cx="3752552" cy="4401205"/>
          </a:xfrm>
          <a:prstGeom prst="rect">
            <a:avLst/>
          </a:prstGeom>
        </p:spPr>
        <p:txBody>
          <a:bodyPr wrap="square">
            <a:spAutoFit/>
          </a:bodyPr>
          <a:lstStyle/>
          <a:p>
            <a:r>
              <a:rPr lang="en-US" sz="4000" dirty="0" smtClean="0"/>
              <a:t>In 1933, at the height of the famine, the U.S, government officially recognized the Soviet Union.</a:t>
            </a:r>
            <a:endParaRPr lang="en-US"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Two Murderers of the 20</a:t>
            </a:r>
            <a:r>
              <a:rPr lang="en-US" sz="4000" b="1" baseline="30000" dirty="0" smtClean="0"/>
              <a:t>th</a:t>
            </a:r>
            <a:r>
              <a:rPr lang="en-US" sz="4000" b="1" dirty="0" smtClean="0"/>
              <a:t> century</a:t>
            </a:r>
            <a:endParaRPr lang="en-US" sz="4000" b="1" dirty="0"/>
          </a:p>
        </p:txBody>
      </p:sp>
      <p:sp>
        <p:nvSpPr>
          <p:cNvPr id="5" name="Content Placeholder 4"/>
          <p:cNvSpPr>
            <a:spLocks noGrp="1"/>
          </p:cNvSpPr>
          <p:nvPr>
            <p:ph sz="half" idx="1"/>
          </p:nvPr>
        </p:nvSpPr>
        <p:spPr>
          <a:xfrm>
            <a:off x="457200" y="1524000"/>
            <a:ext cx="4038600" cy="4525963"/>
          </a:xfrm>
        </p:spPr>
        <p:txBody>
          <a:bodyPr>
            <a:normAutofit fontScale="92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r>
              <a:rPr lang="en-US" dirty="0" smtClean="0"/>
              <a:t>		</a:t>
            </a:r>
          </a:p>
          <a:p>
            <a:pPr>
              <a:buNone/>
            </a:pPr>
            <a:r>
              <a:rPr lang="en-US" dirty="0" smtClean="0"/>
              <a:t>		Joseph Stalin</a:t>
            </a:r>
          </a:p>
          <a:p>
            <a:pPr>
              <a:buNone/>
            </a:pPr>
            <a:endParaRPr lang="en-US" dirty="0"/>
          </a:p>
        </p:txBody>
      </p:sp>
      <p:sp>
        <p:nvSpPr>
          <p:cNvPr id="6" name="Content Placeholder 5"/>
          <p:cNvSpPr>
            <a:spLocks noGrp="1"/>
          </p:cNvSpPr>
          <p:nvPr>
            <p:ph sz="half" idx="2"/>
          </p:nvPr>
        </p:nvSpPr>
        <p:spPr/>
        <p:txBody>
          <a:bodyPr>
            <a:normAutofit fontScale="92500" lnSpcReduction="20000"/>
          </a:bodyPr>
          <a:lstStyle/>
          <a:p>
            <a:pPr>
              <a:buNone/>
            </a:pPr>
            <a:r>
              <a:rPr lang="en-US" dirty="0" smtClean="0"/>
              <a:t>           </a:t>
            </a:r>
            <a:endParaRPr lang="en-US" dirty="0"/>
          </a:p>
        </p:txBody>
      </p:sp>
      <p:pic>
        <p:nvPicPr>
          <p:cNvPr id="10242" name="Picture 2" descr="Culprit: Stalin's Grand"/>
          <p:cNvPicPr>
            <a:picLocks noChangeAspect="1" noChangeArrowheads="1"/>
          </p:cNvPicPr>
          <p:nvPr/>
        </p:nvPicPr>
        <p:blipFill>
          <a:blip r:embed="rId2" cstate="print"/>
          <a:srcRect/>
          <a:stretch>
            <a:fillRect/>
          </a:stretch>
        </p:blipFill>
        <p:spPr bwMode="auto">
          <a:xfrm>
            <a:off x="685800" y="1600200"/>
            <a:ext cx="3895810" cy="3810000"/>
          </a:xfrm>
          <a:prstGeom prst="rect">
            <a:avLst/>
          </a:prstGeom>
          <a:noFill/>
        </p:spPr>
      </p:pic>
      <p:pic>
        <p:nvPicPr>
          <p:cNvPr id="10244" name="Picture 4" descr="(HITLER-QUOTE) Tall Armenian"/>
          <p:cNvPicPr>
            <a:picLocks noChangeAspect="1" noChangeArrowheads="1"/>
          </p:cNvPicPr>
          <p:nvPr/>
        </p:nvPicPr>
        <p:blipFill>
          <a:blip r:embed="rId3" cstate="print"/>
          <a:srcRect/>
          <a:stretch>
            <a:fillRect/>
          </a:stretch>
        </p:blipFill>
        <p:spPr bwMode="auto">
          <a:xfrm>
            <a:off x="5029200" y="1600200"/>
            <a:ext cx="3599290" cy="3810000"/>
          </a:xfrm>
          <a:prstGeom prst="rect">
            <a:avLst/>
          </a:prstGeom>
          <a:noFill/>
        </p:spPr>
      </p:pic>
      <p:sp>
        <p:nvSpPr>
          <p:cNvPr id="7" name="Rectangle 6"/>
          <p:cNvSpPr/>
          <p:nvPr/>
        </p:nvSpPr>
        <p:spPr>
          <a:xfrm>
            <a:off x="5867400" y="5486400"/>
            <a:ext cx="2209800" cy="523220"/>
          </a:xfrm>
          <a:prstGeom prst="rect">
            <a:avLst/>
          </a:prstGeom>
        </p:spPr>
        <p:txBody>
          <a:bodyPr wrap="square">
            <a:spAutoFit/>
          </a:bodyPr>
          <a:lstStyle/>
          <a:p>
            <a:pPr>
              <a:buNone/>
            </a:pPr>
            <a:r>
              <a:rPr lang="en-US" sz="2800" dirty="0" smtClean="0"/>
              <a:t>Adolph Hitler</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646238"/>
          </a:xfrm>
        </p:spPr>
        <p:txBody>
          <a:bodyPr>
            <a:normAutofit/>
          </a:bodyPr>
          <a:lstStyle/>
          <a:p>
            <a:r>
              <a:rPr lang="en-US" sz="4000" b="1" dirty="0" smtClean="0"/>
              <a:t>Is Communism comparable to Nazism?</a:t>
            </a:r>
            <a:endParaRPr lang="en-US" sz="4000" b="1" dirty="0"/>
          </a:p>
        </p:txBody>
      </p:sp>
      <p:sp>
        <p:nvSpPr>
          <p:cNvPr id="3" name="Content Placeholder 2"/>
          <p:cNvSpPr>
            <a:spLocks noGrp="1"/>
          </p:cNvSpPr>
          <p:nvPr>
            <p:ph idx="1"/>
          </p:nvPr>
        </p:nvSpPr>
        <p:spPr>
          <a:xfrm>
            <a:off x="609600" y="1066800"/>
            <a:ext cx="8153400" cy="6781800"/>
          </a:xfrm>
        </p:spPr>
        <p:txBody>
          <a:bodyPr>
            <a:normAutofit/>
          </a:bodyPr>
          <a:lstStyle/>
          <a:p>
            <a:pPr lvl="0">
              <a:buNone/>
            </a:pPr>
            <a:r>
              <a:rPr lang="en-US" dirty="0" smtClean="0"/>
              <a:t>	</a:t>
            </a:r>
          </a:p>
          <a:p>
            <a:pPr lvl="0">
              <a:buNone/>
            </a:pPr>
            <a:endParaRPr lang="en-US" dirty="0" smtClean="0"/>
          </a:p>
          <a:p>
            <a:r>
              <a:rPr lang="en-US" sz="2400" dirty="0" smtClean="0"/>
              <a:t>Totalitarian regimes, which not only denied human rights but were also responsible for the loss of millions of lives.</a:t>
            </a:r>
          </a:p>
          <a:p>
            <a:endParaRPr lang="en-US" sz="2400" dirty="0" smtClean="0"/>
          </a:p>
          <a:p>
            <a:r>
              <a:rPr lang="en-US" sz="2400" dirty="0" smtClean="0"/>
              <a:t> At the beginning of WWII, the Soviet Union and Nazi Germany had been allies for almost two years (Molotov-Ribbentrop Pact).  </a:t>
            </a:r>
          </a:p>
          <a:p>
            <a:endParaRPr lang="en-US" sz="2400" dirty="0" smtClean="0"/>
          </a:p>
          <a:p>
            <a:pPr lvl="0">
              <a:buNone/>
            </a:pPr>
            <a:r>
              <a:rPr lang="en-US" sz="2400" dirty="0" smtClean="0"/>
              <a:t>“Communism and Nazism are, and always were, morally indistinguishable</a:t>
            </a:r>
            <a:r>
              <a:rPr lang="en-US" sz="3100" dirty="0" smtClean="0"/>
              <a:t>.”</a:t>
            </a:r>
          </a:p>
          <a:p>
            <a:pPr lvl="0">
              <a:buNone/>
            </a:pPr>
            <a:r>
              <a:rPr lang="en-US" sz="2400" dirty="0" smtClean="0"/>
              <a:t> 	</a:t>
            </a:r>
            <a:r>
              <a:rPr lang="en-US" sz="2000" dirty="0" err="1" smtClean="0"/>
              <a:t>Stephane</a:t>
            </a:r>
            <a:r>
              <a:rPr lang="en-US" sz="2000" dirty="0" smtClean="0"/>
              <a:t> </a:t>
            </a:r>
            <a:r>
              <a:rPr lang="en-US" sz="2000" dirty="0" err="1" smtClean="0"/>
              <a:t>Courtois</a:t>
            </a:r>
            <a:r>
              <a:rPr lang="en-US" sz="2000" dirty="0" smtClean="0"/>
              <a:t>, French historian </a:t>
            </a:r>
            <a:r>
              <a:rPr lang="en-US" sz="2000" i="1" dirty="0" smtClean="0"/>
              <a:t>The Black Book of Communism</a:t>
            </a:r>
            <a:endParaRPr lang="en-US" sz="2000" dirty="0"/>
          </a:p>
        </p:txBody>
      </p:sp>
      <p:pic>
        <p:nvPicPr>
          <p:cNvPr id="4" name="Picture 1"/>
          <p:cNvPicPr>
            <a:picLocks noChangeAspect="1" noChangeArrowheads="1"/>
          </p:cNvPicPr>
          <p:nvPr/>
        </p:nvPicPr>
        <p:blipFill>
          <a:blip r:embed="rId2" cstate="print"/>
          <a:srcRect/>
          <a:stretch>
            <a:fillRect/>
          </a:stretch>
        </p:blipFill>
        <p:spPr bwMode="auto">
          <a:xfrm>
            <a:off x="2895600" y="1066800"/>
            <a:ext cx="2895600" cy="1055181"/>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r>
              <a:rPr lang="en-US" sz="3600" b="1" dirty="0" smtClean="0"/>
              <a:t>Differences between </a:t>
            </a:r>
            <a:br>
              <a:rPr lang="en-US" sz="3600" b="1" dirty="0" smtClean="0"/>
            </a:br>
            <a:r>
              <a:rPr lang="en-US" sz="3600" b="1" dirty="0" smtClean="0"/>
              <a:t>Communism and Nazism</a:t>
            </a:r>
            <a:endParaRPr lang="en-US" sz="3600" b="1" dirty="0"/>
          </a:p>
        </p:txBody>
      </p:sp>
      <p:sp>
        <p:nvSpPr>
          <p:cNvPr id="3" name="Content Placeholder 2"/>
          <p:cNvSpPr>
            <a:spLocks noGrp="1"/>
          </p:cNvSpPr>
          <p:nvPr>
            <p:ph idx="1"/>
          </p:nvPr>
        </p:nvSpPr>
        <p:spPr>
          <a:xfrm>
            <a:off x="457200" y="1295400"/>
            <a:ext cx="8229600" cy="5791200"/>
          </a:xfrm>
        </p:spPr>
        <p:txBody>
          <a:bodyPr>
            <a:noAutofit/>
          </a:bodyPr>
          <a:lstStyle/>
          <a:p>
            <a:pPr lvl="0"/>
            <a:endParaRPr lang="en-US" sz="2800" dirty="0" smtClean="0"/>
          </a:p>
          <a:p>
            <a:pPr algn="ctr">
              <a:buNone/>
            </a:pPr>
            <a:r>
              <a:rPr lang="en-US" sz="2800" dirty="0" smtClean="0"/>
              <a:t>The </a:t>
            </a:r>
            <a:r>
              <a:rPr lang="en-US" sz="2800" b="1" dirty="0" err="1" smtClean="0"/>
              <a:t>Holodomor</a:t>
            </a:r>
            <a:r>
              <a:rPr lang="en-US" sz="2800" b="1" dirty="0" smtClean="0"/>
              <a:t> was a precursor of the Holocaust</a:t>
            </a:r>
            <a:r>
              <a:rPr lang="en-US" sz="2800" dirty="0" smtClean="0"/>
              <a:t>. Some historians believe that without the </a:t>
            </a:r>
            <a:r>
              <a:rPr lang="en-US" sz="2800" dirty="0" err="1" smtClean="0"/>
              <a:t>Holodomor</a:t>
            </a:r>
            <a:r>
              <a:rPr lang="en-US" sz="2800" dirty="0" smtClean="0"/>
              <a:t>, which was committed with complete impunity, the Holocaust might not have happened. </a:t>
            </a:r>
          </a:p>
          <a:p>
            <a:pPr>
              <a:buNone/>
            </a:pPr>
            <a:endParaRPr lang="en-US" sz="2800" dirty="0" smtClean="0"/>
          </a:p>
          <a:p>
            <a:r>
              <a:rPr lang="en-US" sz="2800" dirty="0" smtClean="0"/>
              <a:t> Nazi leaders were punished for the crimes they committed against humanity. Yet, </a:t>
            </a:r>
            <a:r>
              <a:rPr lang="en-US" sz="2800" b="1" dirty="0" smtClean="0"/>
              <a:t>no Communist leader has ever been brought to justice.</a:t>
            </a:r>
          </a:p>
          <a:p>
            <a:endParaRPr lang="en-US" sz="2800" dirty="0" smtClean="0"/>
          </a:p>
          <a:p>
            <a:pPr lvl="0"/>
            <a:r>
              <a:rPr lang="en-US" sz="2800" dirty="0" smtClean="0"/>
              <a:t> Soviet Union </a:t>
            </a:r>
            <a:r>
              <a:rPr lang="en-US" sz="2800" b="1" dirty="0" smtClean="0"/>
              <a:t>lasted 70 years </a:t>
            </a:r>
            <a:r>
              <a:rPr lang="en-US" sz="2800" dirty="0" smtClean="0"/>
              <a:t>and covered a larger land area than Nazism, affecting more people.</a:t>
            </a:r>
          </a:p>
          <a:p>
            <a:pPr lvl="0">
              <a:buNone/>
            </a:pPr>
            <a:endParaRPr lang="en-US" sz="2800" dirty="0" smtClean="0"/>
          </a:p>
          <a:p>
            <a:pPr lvl="0"/>
            <a:endParaRPr lang="en-US" sz="2800" dirty="0" smtClean="0"/>
          </a:p>
          <a:p>
            <a:pPr lvl="0">
              <a:buNone/>
            </a:pPr>
            <a:endParaRPr lang="en-US" sz="2000" dirty="0" smtClean="0"/>
          </a:p>
          <a:p>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Witness testimonies</a:t>
            </a:r>
            <a:endParaRPr lang="en-US" b="1" dirty="0"/>
          </a:p>
        </p:txBody>
      </p:sp>
      <p:sp>
        <p:nvSpPr>
          <p:cNvPr id="3" name="Content Placeholder 2"/>
          <p:cNvSpPr>
            <a:spLocks noGrp="1"/>
          </p:cNvSpPr>
          <p:nvPr>
            <p:ph idx="1"/>
          </p:nvPr>
        </p:nvSpPr>
        <p:spPr>
          <a:xfrm>
            <a:off x="304800" y="1143000"/>
            <a:ext cx="8839200" cy="5257800"/>
          </a:xfrm>
        </p:spPr>
        <p:txBody>
          <a:bodyPr>
            <a:normAutofit fontScale="25000" lnSpcReduction="20000"/>
          </a:bodyPr>
          <a:lstStyle/>
          <a:p>
            <a:pPr>
              <a:buNone/>
            </a:pPr>
            <a:r>
              <a:rPr lang="en-US" sz="11200" dirty="0" smtClean="0"/>
              <a:t>“</a:t>
            </a:r>
            <a:r>
              <a:rPr lang="en-US" sz="11200" i="1" dirty="0" smtClean="0"/>
              <a:t>Where did all bread disappear, I do not really know, maybe they have taken it all abroad. The authorities have confiscated it, removed from the villages, loaded grain into the railway coaches and took it away someplace. They have searched the houses, taken away everything to the smallest thing. All the vegetable gardens, all the cellars were raked out and everything was taken away</a:t>
            </a:r>
            <a:r>
              <a:rPr lang="en-US" sz="11200" dirty="0" smtClean="0"/>
              <a:t>. “</a:t>
            </a:r>
          </a:p>
          <a:p>
            <a:pPr>
              <a:buNone/>
            </a:pPr>
            <a:r>
              <a:rPr lang="en-US" sz="8000" i="1" dirty="0" smtClean="0"/>
              <a:t>(From the memories of </a:t>
            </a:r>
            <a:r>
              <a:rPr lang="en-US" sz="8000" i="1" dirty="0" err="1" smtClean="0"/>
              <a:t>Olexandra</a:t>
            </a:r>
            <a:r>
              <a:rPr lang="en-US" sz="8000" i="1" dirty="0" smtClean="0"/>
              <a:t> </a:t>
            </a:r>
            <a:r>
              <a:rPr lang="en-US" sz="8000" i="1" dirty="0" err="1" smtClean="0"/>
              <a:t>Rafalska</a:t>
            </a:r>
            <a:r>
              <a:rPr lang="en-US" sz="8000" i="1" dirty="0" smtClean="0"/>
              <a:t>, </a:t>
            </a:r>
            <a:r>
              <a:rPr lang="en-US" sz="8000" i="1" dirty="0" err="1" smtClean="0"/>
              <a:t>Zhytomir</a:t>
            </a:r>
            <a:r>
              <a:rPr lang="en-US" sz="8000" i="1" dirty="0" smtClean="0"/>
              <a:t>)</a:t>
            </a:r>
            <a:endParaRPr lang="en-US" sz="8000" dirty="0" smtClean="0"/>
          </a:p>
          <a:p>
            <a:pPr>
              <a:buNone/>
            </a:pPr>
            <a:endParaRPr lang="en-US" sz="11200" dirty="0" smtClean="0"/>
          </a:p>
          <a:p>
            <a:pPr>
              <a:buNone/>
            </a:pPr>
            <a:r>
              <a:rPr lang="en-US" sz="11200" dirty="0" smtClean="0"/>
              <a:t>“</a:t>
            </a:r>
            <a:r>
              <a:rPr lang="en-US" sz="11200" i="1" dirty="0" smtClean="0"/>
              <a:t>More than a half of the village population perished as a result of the famine. It was terrifying to walk through the village: swollen people moaning and dying. The bodies of the dead were buried together, because there was no one to dig the graves</a:t>
            </a:r>
            <a:r>
              <a:rPr lang="en-US" sz="11200" dirty="0" smtClean="0"/>
              <a:t>.”</a:t>
            </a:r>
          </a:p>
          <a:p>
            <a:pPr>
              <a:buNone/>
            </a:pPr>
            <a:r>
              <a:rPr lang="en-US" sz="11200" i="1" dirty="0" smtClean="0"/>
              <a:t>		</a:t>
            </a:r>
            <a:r>
              <a:rPr lang="en-US" sz="8000" i="1" dirty="0" smtClean="0"/>
              <a:t>(From the memories of Galina </a:t>
            </a:r>
            <a:r>
              <a:rPr lang="en-US" sz="8000" i="1" dirty="0" err="1" smtClean="0"/>
              <a:t>Gubenko</a:t>
            </a:r>
            <a:r>
              <a:rPr lang="en-US" sz="8000" i="1" dirty="0" smtClean="0"/>
              <a:t>, Poltava region)</a:t>
            </a:r>
            <a:endParaRPr lang="en-US" sz="8000" dirty="0" smtClean="0"/>
          </a:p>
          <a:p>
            <a:pPr>
              <a:buNone/>
            </a:pPr>
            <a:endParaRPr lang="en-US" sz="4800" dirty="0" smtClean="0"/>
          </a:p>
          <a:p>
            <a:pPr>
              <a:buNone/>
            </a:pPr>
            <a:endParaRPr lang="en-US" sz="8600" dirty="0" smtClean="0"/>
          </a:p>
          <a:p>
            <a:pPr>
              <a:buNone/>
            </a:pPr>
            <a:endParaRPr lang="en-US" sz="2400" i="1" dirty="0" smtClean="0"/>
          </a:p>
          <a:p>
            <a:pPr>
              <a:buNone/>
            </a:pPr>
            <a:endParaRPr lang="en-US" sz="2400" i="1" dirty="0" smtClean="0"/>
          </a:p>
          <a:p>
            <a:pPr>
              <a:buNone/>
            </a:pPr>
            <a:endParaRPr lang="en-US" sz="2900" i="1" dirty="0" smtClean="0"/>
          </a:p>
          <a:p>
            <a:endParaRPr lang="en-US" sz="3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686800" cy="762000"/>
          </a:xfrm>
        </p:spPr>
        <p:txBody>
          <a:bodyPr>
            <a:normAutofit/>
          </a:bodyPr>
          <a:lstStyle/>
          <a:p>
            <a:r>
              <a:rPr lang="en-US" sz="3600" b="1" dirty="0" smtClean="0"/>
              <a:t>Witness Testimonies</a:t>
            </a:r>
            <a:endParaRPr lang="en-US" sz="3600" b="1" dirty="0"/>
          </a:p>
        </p:txBody>
      </p:sp>
      <p:sp>
        <p:nvSpPr>
          <p:cNvPr id="3" name="Content Placeholder 2"/>
          <p:cNvSpPr>
            <a:spLocks noGrp="1"/>
          </p:cNvSpPr>
          <p:nvPr>
            <p:ph idx="4294967295"/>
          </p:nvPr>
        </p:nvSpPr>
        <p:spPr>
          <a:xfrm>
            <a:off x="685800" y="762000"/>
            <a:ext cx="8458200" cy="7010400"/>
          </a:xfrm>
        </p:spPr>
        <p:txBody>
          <a:bodyPr>
            <a:noAutofit/>
          </a:bodyPr>
          <a:lstStyle/>
          <a:p>
            <a:pPr>
              <a:buNone/>
            </a:pPr>
            <a:r>
              <a:rPr lang="en-US" sz="2400" i="1" dirty="0" smtClean="0"/>
              <a:t>“</a:t>
            </a:r>
            <a:r>
              <a:rPr lang="en-US" sz="2800" i="1" dirty="0" smtClean="0"/>
              <a:t>In February of 1933, there were so few children left that the schools were closed. By this time, there wasn't a cat, dog or sparrow in the village.”</a:t>
            </a:r>
          </a:p>
          <a:p>
            <a:pPr>
              <a:buNone/>
            </a:pPr>
            <a:r>
              <a:rPr lang="en-US" sz="2800" b="1" dirty="0" smtClean="0"/>
              <a:t>                               </a:t>
            </a:r>
            <a:r>
              <a:rPr lang="en-US" sz="2800" dirty="0" smtClean="0"/>
              <a:t>(Tatiana </a:t>
            </a:r>
            <a:r>
              <a:rPr lang="en-US" sz="2800" dirty="0" err="1" smtClean="0"/>
              <a:t>Pawlichka</a:t>
            </a:r>
            <a:r>
              <a:rPr lang="en-US" sz="2800" dirty="0" smtClean="0"/>
              <a:t>)</a:t>
            </a:r>
          </a:p>
          <a:p>
            <a:pPr>
              <a:buNone/>
            </a:pPr>
            <a:endParaRPr lang="en-US" sz="2800" dirty="0" smtClean="0"/>
          </a:p>
          <a:p>
            <a:pPr>
              <a:buNone/>
            </a:pPr>
            <a:endParaRPr lang="en-US" sz="2800" dirty="0" smtClean="0"/>
          </a:p>
          <a:p>
            <a:pPr>
              <a:buNone/>
            </a:pPr>
            <a:endParaRPr lang="en-US" sz="2800" i="1" dirty="0" smtClean="0"/>
          </a:p>
          <a:p>
            <a:pPr>
              <a:buNone/>
            </a:pPr>
            <a:endParaRPr lang="en-US" sz="2800" i="1" dirty="0" smtClean="0"/>
          </a:p>
        </p:txBody>
      </p:sp>
      <p:sp>
        <p:nvSpPr>
          <p:cNvPr id="4" name="Rectangle 3"/>
          <p:cNvSpPr/>
          <p:nvPr/>
        </p:nvSpPr>
        <p:spPr>
          <a:xfrm>
            <a:off x="671090" y="2971800"/>
            <a:ext cx="8472909" cy="5232202"/>
          </a:xfrm>
          <a:prstGeom prst="rect">
            <a:avLst/>
          </a:prstGeom>
        </p:spPr>
        <p:txBody>
          <a:bodyPr wrap="square">
            <a:spAutoFit/>
          </a:bodyPr>
          <a:lstStyle/>
          <a:p>
            <a:pPr>
              <a:buNone/>
            </a:pPr>
            <a:r>
              <a:rPr lang="en-US" sz="2800" i="1" dirty="0" smtClean="0"/>
              <a:t>“It was forbidden for people to leave their villages. GPU guards blocked all roads and railways. Any food that the farmers happened to be carrying was taken away from them. For picking a stray head of wheat or a frozen potato or beet left in the field, a person was sentenced to ten years in prison or concentration camp.”</a:t>
            </a:r>
          </a:p>
          <a:p>
            <a:pPr>
              <a:buNone/>
            </a:pPr>
            <a:r>
              <a:rPr lang="en-US" sz="2800" i="1" dirty="0" smtClean="0"/>
              <a:t>		         (</a:t>
            </a:r>
            <a:r>
              <a:rPr lang="en-US" sz="2800" i="1" dirty="0" err="1" smtClean="0"/>
              <a:t>Polikarp</a:t>
            </a:r>
            <a:r>
              <a:rPr lang="en-US" sz="2800" i="1" dirty="0" smtClean="0"/>
              <a:t> </a:t>
            </a:r>
            <a:r>
              <a:rPr lang="en-US" sz="2800" i="1" dirty="0" err="1" smtClean="0"/>
              <a:t>Kybkalo</a:t>
            </a:r>
            <a:r>
              <a:rPr lang="en-US" sz="2800" i="1" dirty="0" smtClean="0"/>
              <a:t>)</a:t>
            </a:r>
            <a:endParaRPr lang="en-US" sz="2400" i="1" dirty="0" smtClean="0"/>
          </a:p>
          <a:p>
            <a:pPr>
              <a:buNone/>
            </a:pPr>
            <a:r>
              <a:rPr lang="en-US" sz="2400" i="1" dirty="0" smtClean="0"/>
              <a:t> </a:t>
            </a:r>
            <a:r>
              <a:rPr lang="en-US" sz="2000" i="1" dirty="0" smtClean="0"/>
              <a:t>Congressional </a:t>
            </a:r>
            <a:r>
              <a:rPr lang="en-US" i="1" dirty="0" smtClean="0"/>
              <a:t>Testimony presented before the United States Ukraine Famine Commission in Washington D. C., October 8, 1986 </a:t>
            </a:r>
            <a:endParaRPr lang="en-US" dirty="0" smtClean="0"/>
          </a:p>
          <a:p>
            <a:endParaRPr lang="en-US" sz="2400" dirty="0" smtClean="0"/>
          </a:p>
          <a:p>
            <a:endParaRPr lang="en-US" sz="2400" i="1" dirty="0" smtClean="0"/>
          </a:p>
          <a:p>
            <a:endParaRPr lang="en-US" sz="2400" i="1" dirty="0" smtClean="0"/>
          </a:p>
          <a:p>
            <a:endParaRPr lang="en-US" sz="2400" i="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Autofit/>
          </a:bodyPr>
          <a:lstStyle/>
          <a:p>
            <a:r>
              <a:rPr lang="en-US" b="1" dirty="0" smtClean="0"/>
              <a:t/>
            </a:r>
            <a:br>
              <a:rPr lang="en-US" b="1" dirty="0" smtClean="0"/>
            </a:br>
            <a:r>
              <a:rPr lang="en-US" b="1" dirty="0" smtClean="0"/>
              <a:t>Why are Ukrainians pressing for recognition of the </a:t>
            </a:r>
            <a:r>
              <a:rPr lang="en-US" b="1" dirty="0" err="1" smtClean="0"/>
              <a:t>Holodomor</a:t>
            </a:r>
            <a:r>
              <a:rPr lang="en-US" b="1" dirty="0" smtClean="0"/>
              <a:t> as a genocide</a:t>
            </a:r>
            <a:r>
              <a:rPr lang="en-US" dirty="0" smtClean="0"/>
              <a:t>?</a:t>
            </a:r>
            <a:endParaRPr lang="en-US" dirty="0"/>
          </a:p>
        </p:txBody>
      </p:sp>
      <p:sp>
        <p:nvSpPr>
          <p:cNvPr id="3" name="Content Placeholder 2"/>
          <p:cNvSpPr>
            <a:spLocks noGrp="1"/>
          </p:cNvSpPr>
          <p:nvPr>
            <p:ph idx="1"/>
          </p:nvPr>
        </p:nvSpPr>
        <p:spPr>
          <a:xfrm>
            <a:off x="304800" y="2133600"/>
            <a:ext cx="8382000" cy="3992563"/>
          </a:xfrm>
        </p:spPr>
        <p:txBody>
          <a:bodyPr>
            <a:normAutofit lnSpcReduction="10000"/>
          </a:bodyPr>
          <a:lstStyle/>
          <a:p>
            <a:r>
              <a:rPr lang="en-US" dirty="0" smtClean="0"/>
              <a:t>To pay tribute to the millions of victims</a:t>
            </a:r>
          </a:p>
          <a:p>
            <a:r>
              <a:rPr lang="en-US" dirty="0" smtClean="0"/>
              <a:t>To condemn the crimes of the Soviet Communist  government</a:t>
            </a:r>
          </a:p>
          <a:p>
            <a:r>
              <a:rPr lang="en-US" dirty="0" smtClean="0"/>
              <a:t>To raise awareness that food is still </a:t>
            </a:r>
          </a:p>
          <a:p>
            <a:pPr>
              <a:buNone/>
            </a:pPr>
            <a:r>
              <a:rPr lang="en-US" dirty="0" smtClean="0"/>
              <a:t>	being used as a weapon</a:t>
            </a:r>
          </a:p>
          <a:p>
            <a:r>
              <a:rPr lang="en-US" dirty="0" smtClean="0"/>
              <a:t>Help prevent such deplorable acts</a:t>
            </a:r>
          </a:p>
          <a:p>
            <a:pPr>
              <a:buNone/>
            </a:pPr>
            <a:r>
              <a:rPr lang="en-US" dirty="0" smtClean="0"/>
              <a:t>	from happening again</a:t>
            </a:r>
            <a:endParaRPr lang="en-US" dirty="0"/>
          </a:p>
        </p:txBody>
      </p:sp>
      <p:pic>
        <p:nvPicPr>
          <p:cNvPr id="3074" name="Picture 2" descr="Holodomor (Famine 1932-33)"/>
          <p:cNvPicPr>
            <a:picLocks noChangeAspect="1" noChangeArrowheads="1"/>
          </p:cNvPicPr>
          <p:nvPr/>
        </p:nvPicPr>
        <p:blipFill>
          <a:blip r:embed="rId2" cstate="print"/>
          <a:srcRect/>
          <a:stretch>
            <a:fillRect/>
          </a:stretch>
        </p:blipFill>
        <p:spPr bwMode="auto">
          <a:xfrm>
            <a:off x="6553200" y="3200400"/>
            <a:ext cx="2286000" cy="2819400"/>
          </a:xfrm>
          <a:prstGeom prst="rect">
            <a:avLst/>
          </a:prstGeom>
          <a:noFill/>
        </p:spPr>
      </p:pic>
      <p:sp>
        <p:nvSpPr>
          <p:cNvPr id="5" name="TextBox 4"/>
          <p:cNvSpPr txBox="1"/>
          <p:nvPr/>
        </p:nvSpPr>
        <p:spPr>
          <a:xfrm flipH="1">
            <a:off x="6477005" y="6172200"/>
            <a:ext cx="2666993" cy="646331"/>
          </a:xfrm>
          <a:prstGeom prst="rect">
            <a:avLst/>
          </a:prstGeom>
          <a:noFill/>
        </p:spPr>
        <p:txBody>
          <a:bodyPr wrap="square" rtlCol="0">
            <a:spAutoFit/>
          </a:bodyPr>
          <a:lstStyle/>
          <a:p>
            <a:r>
              <a:rPr lang="en-US" dirty="0" smtClean="0"/>
              <a:t>Monument to </a:t>
            </a:r>
            <a:r>
              <a:rPr lang="en-US" dirty="0" err="1" smtClean="0"/>
              <a:t>Holodomor</a:t>
            </a:r>
            <a:r>
              <a:rPr lang="en-US" dirty="0" smtClean="0"/>
              <a:t> victims in Ukraine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blog.kievukraine.info/uploaded_images/6823-710505.jpg"/>
          <p:cNvPicPr>
            <a:picLocks noChangeAspect="1" noChangeArrowheads="1"/>
          </p:cNvPicPr>
          <p:nvPr/>
        </p:nvPicPr>
        <p:blipFill>
          <a:blip r:embed="rId3" cstate="print"/>
          <a:srcRect/>
          <a:stretch>
            <a:fillRect/>
          </a:stretch>
        </p:blipFill>
        <p:spPr bwMode="auto">
          <a:xfrm>
            <a:off x="990600" y="838200"/>
            <a:ext cx="7077808" cy="3581400"/>
          </a:xfrm>
          <a:prstGeom prst="rect">
            <a:avLst/>
          </a:prstGeom>
          <a:noFill/>
        </p:spPr>
      </p:pic>
      <p:sp>
        <p:nvSpPr>
          <p:cNvPr id="3" name="Rectangle 2"/>
          <p:cNvSpPr/>
          <p:nvPr/>
        </p:nvSpPr>
        <p:spPr>
          <a:xfrm>
            <a:off x="0" y="4419600"/>
            <a:ext cx="9144000" cy="4278094"/>
          </a:xfrm>
          <a:prstGeom prst="rect">
            <a:avLst/>
          </a:prstGeom>
        </p:spPr>
        <p:txBody>
          <a:bodyPr wrap="square">
            <a:spAutoFit/>
          </a:bodyPr>
          <a:lstStyle/>
          <a:p>
            <a:r>
              <a:rPr lang="en-US" sz="2400" dirty="0" smtClean="0"/>
              <a:t>	</a:t>
            </a:r>
            <a:endParaRPr lang="en-US" sz="3600" b="1" dirty="0" smtClean="0"/>
          </a:p>
          <a:p>
            <a:r>
              <a:rPr lang="en-US" sz="3600" b="1" dirty="0" smtClean="0"/>
              <a:t>		“Breadbasket of Europe”</a:t>
            </a:r>
          </a:p>
          <a:p>
            <a:r>
              <a:rPr lang="en-US" sz="3600" b="1" dirty="0" smtClean="0"/>
              <a:t>    F</a:t>
            </a:r>
            <a:r>
              <a:rPr lang="en-US" sz="3600" dirty="0" smtClean="0"/>
              <a:t>ertile soil provides grain to most of Europe</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3200" dirty="0" smtClean="0"/>
          </a:p>
        </p:txBody>
      </p:sp>
      <p:sp>
        <p:nvSpPr>
          <p:cNvPr id="5" name="Rectangle 4"/>
          <p:cNvSpPr/>
          <p:nvPr/>
        </p:nvSpPr>
        <p:spPr>
          <a:xfrm>
            <a:off x="152400" y="4191001"/>
            <a:ext cx="8610600" cy="830997"/>
          </a:xfrm>
          <a:prstGeom prst="rect">
            <a:avLst/>
          </a:prstGeom>
        </p:spPr>
        <p:txBody>
          <a:bodyPr wrap="square">
            <a:spAutoFit/>
          </a:bodyPr>
          <a:lstStyle/>
          <a:p>
            <a:pPr>
              <a:buNone/>
            </a:pPr>
            <a:r>
              <a:rPr lang="en-US" sz="2400" dirty="0" smtClean="0"/>
              <a:t>          </a:t>
            </a:r>
          </a:p>
          <a:p>
            <a:pPr>
              <a:buNone/>
            </a:pPr>
            <a:r>
              <a:rPr lang="en-US" sz="2400" dirty="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924800" cy="6309420"/>
          </a:xfrm>
          <a:prstGeom prst="rect">
            <a:avLst/>
          </a:prstGeom>
        </p:spPr>
        <p:txBody>
          <a:bodyPr wrap="square">
            <a:spAutoFit/>
          </a:bodyPr>
          <a:lstStyle/>
          <a:p>
            <a:r>
              <a:rPr lang="en-US" b="1" dirty="0" smtClean="0"/>
              <a:t>		</a:t>
            </a:r>
            <a:r>
              <a:rPr lang="en-US" sz="2800" b="1" dirty="0" smtClean="0"/>
              <a:t> FOOD AS A POLITICAL WEAPON</a:t>
            </a:r>
          </a:p>
          <a:p>
            <a:r>
              <a:rPr lang="en-US" sz="2400" b="1" dirty="0" smtClean="0"/>
              <a:t>	        20</a:t>
            </a:r>
            <a:r>
              <a:rPr lang="en-US" sz="2400" b="1" baseline="30000" dirty="0" smtClean="0"/>
              <a:t>th</a:t>
            </a:r>
            <a:r>
              <a:rPr lang="en-US" sz="2400" b="1" dirty="0" smtClean="0"/>
              <a:t> century Communist imitators of Stalin</a:t>
            </a:r>
          </a:p>
          <a:p>
            <a:endParaRPr lang="en-US" sz="2400" b="1" dirty="0" smtClean="0"/>
          </a:p>
          <a:p>
            <a:r>
              <a:rPr lang="en-US" sz="2400" b="1" dirty="0" smtClean="0"/>
              <a:t>CHINA -</a:t>
            </a:r>
            <a:r>
              <a:rPr lang="en-US" sz="2400" dirty="0" smtClean="0"/>
              <a:t> regime of Mao Zedong – “Great Leap Forward 	Famine” of 1958- 1960  tens of millions </a:t>
            </a:r>
            <a:r>
              <a:rPr lang="en-US" sz="2400" b="1" dirty="0" smtClean="0"/>
              <a:t>died of 	starvation.</a:t>
            </a:r>
          </a:p>
          <a:p>
            <a:endParaRPr lang="en-US" sz="2400" b="1" dirty="0" smtClean="0"/>
          </a:p>
          <a:p>
            <a:r>
              <a:rPr lang="en-US" sz="2400" b="1" dirty="0" smtClean="0"/>
              <a:t>ETHIOPIA -</a:t>
            </a:r>
            <a:r>
              <a:rPr lang="en-US" sz="2400" dirty="0" smtClean="0"/>
              <a:t> Communist regime in 1974 - thousands, perhaps 	millions of people, seeking independence, </a:t>
            </a:r>
            <a:r>
              <a:rPr lang="en-US" sz="2400" b="1" dirty="0" smtClean="0"/>
              <a:t>starved to 	death </a:t>
            </a:r>
            <a:r>
              <a:rPr lang="en-US" sz="2400" dirty="0" smtClean="0"/>
              <a:t>while government spent millions of dollars on 	military armaments.</a:t>
            </a:r>
          </a:p>
          <a:p>
            <a:endParaRPr lang="en-US" sz="2400" dirty="0" smtClean="0"/>
          </a:p>
          <a:p>
            <a:r>
              <a:rPr lang="en-US" sz="2400" b="1" dirty="0" smtClean="0"/>
              <a:t>CAMBODIA -</a:t>
            </a:r>
            <a:r>
              <a:rPr lang="en-US" sz="2400" dirty="0" smtClean="0"/>
              <a:t> Communist Khmer Rouge in 1975 - government 	of </a:t>
            </a:r>
            <a:r>
              <a:rPr lang="en-US" sz="2400" dirty="0" err="1" smtClean="0"/>
              <a:t>Pol</a:t>
            </a:r>
            <a:r>
              <a:rPr lang="en-US" sz="2400" dirty="0" smtClean="0"/>
              <a:t> </a:t>
            </a:r>
            <a:r>
              <a:rPr lang="en-US" sz="2400" smtClean="0"/>
              <a:t>Pot was </a:t>
            </a:r>
            <a:r>
              <a:rPr lang="en-US" sz="2400" dirty="0" smtClean="0"/>
              <a:t>responsible for the death of some </a:t>
            </a:r>
            <a:r>
              <a:rPr lang="en-US" sz="2400" smtClean="0"/>
              <a:t>2 	million  </a:t>
            </a:r>
            <a:r>
              <a:rPr lang="en-US" sz="2400" dirty="0" smtClean="0"/>
              <a:t>through </a:t>
            </a:r>
            <a:r>
              <a:rPr lang="en-US" sz="2400" smtClean="0"/>
              <a:t>a program  </a:t>
            </a:r>
            <a:r>
              <a:rPr lang="en-US" sz="2400" dirty="0" smtClean="0"/>
              <a:t>of </a:t>
            </a:r>
            <a:r>
              <a:rPr lang="en-US" sz="2400" b="1" dirty="0" smtClean="0"/>
              <a:t>planned execution </a:t>
            </a:r>
            <a:r>
              <a:rPr lang="en-US" sz="2400" b="1" smtClean="0"/>
              <a:t>and 	forced </a:t>
            </a:r>
            <a:r>
              <a:rPr lang="en-US" sz="2400" b="1" dirty="0" smtClean="0"/>
              <a:t>starvation</a:t>
            </a:r>
            <a:r>
              <a:rPr lang="en-US" sz="2400" dirty="0" smtClean="0"/>
              <a:t>.</a:t>
            </a:r>
          </a:p>
          <a:p>
            <a:endParaRPr lang="en-US" sz="2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Edd's MANtra: Saluting 2011's"/>
          <p:cNvPicPr>
            <a:picLocks noChangeAspect="1" noChangeArrowheads="1"/>
          </p:cNvPicPr>
          <p:nvPr/>
        </p:nvPicPr>
        <p:blipFill rotWithShape="1">
          <a:blip r:embed="rId2" cstate="print"/>
          <a:srcRect l="-4" r="31095"/>
          <a:stretch/>
        </p:blipFill>
        <p:spPr bwMode="auto">
          <a:xfrm>
            <a:off x="-11373" y="0"/>
            <a:ext cx="9144000" cy="6858000"/>
          </a:xfrm>
          <a:prstGeom prst="rect">
            <a:avLst/>
          </a:prstGeom>
          <a:noFill/>
        </p:spPr>
      </p:pic>
      <p:sp>
        <p:nvSpPr>
          <p:cNvPr id="3" name="Content Placeholder 2"/>
          <p:cNvSpPr>
            <a:spLocks noGrp="1"/>
          </p:cNvSpPr>
          <p:nvPr>
            <p:ph idx="1"/>
          </p:nvPr>
        </p:nvSpPr>
        <p:spPr>
          <a:xfrm>
            <a:off x="0" y="-10236"/>
            <a:ext cx="7162801" cy="7619999"/>
          </a:xfrm>
        </p:spPr>
        <p:txBody>
          <a:bodyPr>
            <a:normAutofit/>
          </a:bodyPr>
          <a:lstStyle/>
          <a:p>
            <a:pPr>
              <a:buNone/>
            </a:pPr>
            <a:r>
              <a:rPr lang="en-US" sz="5400" dirty="0" smtClean="0">
                <a:solidFill>
                  <a:schemeClr val="bg1"/>
                </a:solidFill>
              </a:rPr>
              <a:t>	Only by understanding the genocides of the past, can we hope to prevent others from occurring in our lifetime. </a:t>
            </a:r>
          </a:p>
          <a:p>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mfa.gov.ua/data/upload/publication/australia/en/42804/image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3200" dirty="0" smtClean="0"/>
              <a:t>Genocide in Ukraine   Graphic organizer</a:t>
            </a:r>
            <a:endParaRPr lang="en-US" sz="3200" dirty="0"/>
          </a:p>
        </p:txBody>
      </p:sp>
      <p:sp>
        <p:nvSpPr>
          <p:cNvPr id="3" name="Content Placeholder 2"/>
          <p:cNvSpPr>
            <a:spLocks noGrp="1"/>
          </p:cNvSpPr>
          <p:nvPr>
            <p:ph idx="1"/>
          </p:nvPr>
        </p:nvSpPr>
        <p:spPr>
          <a:xfrm>
            <a:off x="228600" y="685800"/>
            <a:ext cx="8610600" cy="5440363"/>
          </a:xfrm>
        </p:spPr>
        <p:txBody>
          <a:bodyPr>
            <a:normAutofit/>
          </a:bodyPr>
          <a:lstStyle/>
          <a:p>
            <a:pPr marL="514350" indent="-514350">
              <a:buAutoNum type="arabicPeriod"/>
            </a:pPr>
            <a:r>
              <a:rPr lang="en-US" sz="2400" b="1" dirty="0" smtClean="0"/>
              <a:t>State </a:t>
            </a:r>
            <a:r>
              <a:rPr lang="en-US" sz="2400" b="1" dirty="0" smtClean="0"/>
              <a:t>four </a:t>
            </a:r>
            <a:r>
              <a:rPr lang="en-US" sz="2400" b="1" dirty="0" smtClean="0"/>
              <a:t>basic reasons                3. State </a:t>
            </a:r>
            <a:r>
              <a:rPr lang="en-US" sz="2400" b="1" dirty="0" smtClean="0"/>
              <a:t>four basic </a:t>
            </a:r>
            <a:r>
              <a:rPr lang="en-US" sz="2400" b="1" dirty="0" smtClean="0"/>
              <a:t>facts describing why </a:t>
            </a:r>
            <a:r>
              <a:rPr lang="en-US" sz="2400" b="1" dirty="0" smtClean="0"/>
              <a:t>the </a:t>
            </a:r>
            <a:r>
              <a:rPr lang="en-US" sz="2400" b="1" dirty="0" smtClean="0"/>
              <a:t>                       how </a:t>
            </a:r>
            <a:r>
              <a:rPr lang="en-US" sz="2400" b="1" dirty="0" smtClean="0"/>
              <a:t>the </a:t>
            </a:r>
            <a:r>
              <a:rPr lang="en-US" sz="2400" b="1" dirty="0" err="1" smtClean="0"/>
              <a:t>Holodomor</a:t>
            </a:r>
            <a:r>
              <a:rPr lang="en-US" sz="2400" b="1" dirty="0" smtClean="0"/>
              <a:t> occurred.</a:t>
            </a:r>
          </a:p>
          <a:p>
            <a:pPr marL="514350" indent="-514350">
              <a:buNone/>
            </a:pPr>
            <a:r>
              <a:rPr lang="en-US" sz="2400" b="1" dirty="0" smtClean="0"/>
              <a:t>        </a:t>
            </a:r>
            <a:r>
              <a:rPr lang="en-US" sz="2400" b="1" dirty="0" err="1" smtClean="0"/>
              <a:t>Holodomor</a:t>
            </a:r>
            <a:r>
              <a:rPr lang="en-US" sz="2400" b="1" dirty="0" smtClean="0"/>
              <a:t> occurred.</a:t>
            </a:r>
            <a:endParaRPr lang="en-US" sz="2400" b="1" dirty="0" smtClean="0"/>
          </a:p>
          <a:p>
            <a:pPr marL="514350" indent="-514350">
              <a:buAutoNum type="arabicPeriod"/>
            </a:pPr>
            <a:endParaRPr lang="en-US" sz="2400" b="1" dirty="0" smtClean="0"/>
          </a:p>
          <a:p>
            <a:pPr marL="514350" indent="-514350">
              <a:buAutoNum type="arabicPeriod"/>
            </a:pPr>
            <a:endParaRPr lang="en-US" sz="2400" b="1" dirty="0" smtClean="0"/>
          </a:p>
          <a:p>
            <a:pPr marL="514350" indent="-514350">
              <a:buAutoNum type="arabicPeriod"/>
            </a:pPr>
            <a:endParaRPr lang="en-US" sz="2400" b="1" dirty="0" smtClean="0"/>
          </a:p>
          <a:p>
            <a:pPr marL="514350" indent="-514350">
              <a:buNone/>
            </a:pPr>
            <a:endParaRPr lang="en-US" sz="2400" b="1" dirty="0" smtClean="0"/>
          </a:p>
          <a:p>
            <a:pPr>
              <a:buNone/>
            </a:pPr>
            <a:r>
              <a:rPr lang="en-US" sz="2400" b="1" dirty="0" smtClean="0"/>
              <a:t>2. What were four consequences </a:t>
            </a:r>
            <a:r>
              <a:rPr lang="en-US" sz="2400" b="1" dirty="0" smtClean="0"/>
              <a:t>      4</a:t>
            </a:r>
            <a:r>
              <a:rPr lang="en-US" sz="2400" b="1" dirty="0" smtClean="0"/>
              <a:t>. Express in verbal or </a:t>
            </a:r>
            <a:endParaRPr lang="en-US" sz="2400" b="1" dirty="0" smtClean="0"/>
          </a:p>
          <a:p>
            <a:pPr>
              <a:buNone/>
            </a:pPr>
            <a:r>
              <a:rPr lang="en-US" sz="2400" b="1" dirty="0" smtClean="0"/>
              <a:t> </a:t>
            </a:r>
            <a:r>
              <a:rPr lang="en-US" sz="2400" b="1" dirty="0" smtClean="0"/>
              <a:t>   of </a:t>
            </a:r>
            <a:r>
              <a:rPr lang="en-US" sz="2400" b="1" dirty="0" smtClean="0"/>
              <a:t>the </a:t>
            </a:r>
            <a:r>
              <a:rPr lang="en-US" sz="2400" b="1" dirty="0" err="1" smtClean="0"/>
              <a:t>Holodomor</a:t>
            </a:r>
            <a:r>
              <a:rPr lang="en-US" sz="2400" b="1" dirty="0" smtClean="0"/>
              <a:t>?                                 graphic </a:t>
            </a:r>
            <a:r>
              <a:rPr lang="en-US" sz="2400" b="1" dirty="0" smtClean="0"/>
              <a:t>form the most</a:t>
            </a:r>
          </a:p>
          <a:p>
            <a:pPr>
              <a:buNone/>
            </a:pPr>
            <a:r>
              <a:rPr lang="en-US" sz="2400" b="1" dirty="0" smtClean="0"/>
              <a:t>                                                                        potent </a:t>
            </a:r>
            <a:r>
              <a:rPr lang="en-US" sz="2400" b="1" dirty="0" smtClean="0"/>
              <a:t>mental picture you </a:t>
            </a:r>
            <a:r>
              <a:rPr lang="en-US" sz="2400" b="1" dirty="0" smtClean="0"/>
              <a:t>   					     have </a:t>
            </a:r>
            <a:r>
              <a:rPr lang="en-US" sz="2400" b="1" dirty="0" smtClean="0"/>
              <a:t>of the </a:t>
            </a:r>
            <a:r>
              <a:rPr lang="en-US" sz="2400" b="1" dirty="0" err="1" smtClean="0"/>
              <a:t>Holodomor</a:t>
            </a:r>
            <a:r>
              <a:rPr lang="en-US" sz="2400" b="1" dirty="0" smtClean="0"/>
              <a:t>.</a:t>
            </a:r>
            <a:endParaRPr lang="en-US" sz="2400" b="1" dirty="0" smtClean="0"/>
          </a:p>
          <a:p>
            <a:pPr>
              <a:buNone/>
            </a:pPr>
            <a:endParaRPr lang="en-US" sz="1200" dirty="0" smtClean="0"/>
          </a:p>
          <a:p>
            <a:pPr>
              <a:buNone/>
            </a:pPr>
            <a:endParaRPr lang="en-US" sz="1200" smtClean="0"/>
          </a:p>
          <a:p>
            <a:pPr>
              <a:buNone/>
            </a:pPr>
            <a:r>
              <a:rPr lang="en-US" sz="1200" smtClean="0"/>
              <a:t>“</a:t>
            </a:r>
            <a:r>
              <a:rPr lang="en-US" sz="1200" dirty="0" smtClean="0"/>
              <a:t>Genocide Never Again” Curriculum 2007</a:t>
            </a:r>
            <a:endParaRPr lang="en-US" sz="1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7086600"/>
          </a:xfrm>
        </p:spPr>
        <p:txBody>
          <a:bodyPr>
            <a:noAutofit/>
          </a:bodyPr>
          <a:lstStyle/>
          <a:p>
            <a:pPr lvl="5">
              <a:buNone/>
            </a:pPr>
            <a:endParaRPr lang="en-US" sz="1200" dirty="0" smtClean="0"/>
          </a:p>
          <a:p>
            <a:pPr>
              <a:buNone/>
            </a:pPr>
            <a:r>
              <a:rPr lang="en-US" sz="1200" dirty="0" smtClean="0"/>
              <a:t>					</a:t>
            </a:r>
            <a:r>
              <a:rPr lang="en-US" sz="2400" dirty="0" smtClean="0"/>
              <a:t>Sources</a:t>
            </a:r>
          </a:p>
          <a:p>
            <a:r>
              <a:rPr lang="en-US" sz="1200" i="1" dirty="0" smtClean="0"/>
              <a:t>Case Studies:  Persecution/Genocide the Human Rights Series</a:t>
            </a:r>
            <a:r>
              <a:rPr lang="en-US" sz="1200" dirty="0" smtClean="0"/>
              <a:t>. Vol. III. : The University of the State of New York the State 	Education Department, 1986. Print.</a:t>
            </a:r>
          </a:p>
          <a:p>
            <a:r>
              <a:rPr lang="en-US" sz="1200" dirty="0" err="1" smtClean="0"/>
              <a:t>Dolot</a:t>
            </a:r>
            <a:r>
              <a:rPr lang="en-US" sz="1200" dirty="0" smtClean="0"/>
              <a:t>, </a:t>
            </a:r>
            <a:r>
              <a:rPr lang="en-US" sz="1200" dirty="0" err="1" smtClean="0"/>
              <a:t>Miron</a:t>
            </a:r>
            <a:r>
              <a:rPr lang="en-US" sz="1200" dirty="0" smtClean="0"/>
              <a:t>. </a:t>
            </a:r>
            <a:r>
              <a:rPr lang="en-US" sz="1200" i="1" dirty="0" smtClean="0"/>
              <a:t>Execution by Hunger:  The Hidden Holocaust: A Survivor’s Account of the Famine in the Soviet Ukraine 1932-1933: A Memorial Exhibition</a:t>
            </a:r>
            <a:r>
              <a:rPr lang="en-US" sz="1200" dirty="0" smtClean="0"/>
              <a:t>. Cambridge: Widener Library Harvard University, 1986. Print.</a:t>
            </a:r>
          </a:p>
          <a:p>
            <a:r>
              <a:rPr lang="en-US" sz="1200" dirty="0" smtClean="0"/>
              <a:t>Ferrell, Robert H., ed. </a:t>
            </a:r>
            <a:r>
              <a:rPr lang="en-US" sz="1200" i="1" dirty="0" smtClean="0"/>
              <a:t>The Twentieth Century:  An Almanac</a:t>
            </a:r>
            <a:r>
              <a:rPr lang="en-US" sz="1200" dirty="0" smtClean="0"/>
              <a:t>. New York: World Almanac Publication, 1985. Print.</a:t>
            </a:r>
          </a:p>
          <a:p>
            <a:r>
              <a:rPr lang="en-US" sz="1200" i="1" dirty="0" smtClean="0"/>
              <a:t>Famine of 1932-1933 in Ukraine</a:t>
            </a:r>
            <a:r>
              <a:rPr lang="en-US" sz="1200" dirty="0" smtClean="0"/>
              <a:t>. New York: WW. Norton &amp; Company, 1985. Print.</a:t>
            </a:r>
          </a:p>
          <a:p>
            <a:r>
              <a:rPr lang="en-US" sz="1200" i="1" dirty="0" smtClean="0"/>
              <a:t>Harvest of Sorrow:  Soviet Collectivization and the Terror-Famine</a:t>
            </a:r>
            <a:r>
              <a:rPr lang="en-US" sz="1200" dirty="0" smtClean="0"/>
              <a:t>. New York: Oxford University Press, 1986. Print.</a:t>
            </a:r>
          </a:p>
          <a:p>
            <a:r>
              <a:rPr lang="en-US" sz="1200" dirty="0" err="1" smtClean="0"/>
              <a:t>Hunczak</a:t>
            </a:r>
            <a:r>
              <a:rPr lang="en-US" sz="1200" dirty="0" smtClean="0"/>
              <a:t>, </a:t>
            </a:r>
            <a:r>
              <a:rPr lang="en-US" sz="1200" dirty="0" err="1" smtClean="0"/>
              <a:t>Taras</a:t>
            </a:r>
            <a:r>
              <a:rPr lang="en-US" sz="1200" dirty="0" smtClean="0"/>
              <a:t>, and  Roman </a:t>
            </a:r>
            <a:r>
              <a:rPr lang="en-US" sz="1200" dirty="0" err="1" smtClean="0"/>
              <a:t>Serbyn</a:t>
            </a:r>
            <a:r>
              <a:rPr lang="en-US" sz="1200" dirty="0" smtClean="0"/>
              <a:t>. </a:t>
            </a:r>
            <a:r>
              <a:rPr lang="en-US" sz="1200" i="1" dirty="0" smtClean="0"/>
              <a:t>Famine in Ukraine 1932-1933: Genocide by Other Means. </a:t>
            </a:r>
            <a:r>
              <a:rPr lang="en-US" sz="1200" dirty="0" smtClean="0"/>
              <a:t>Shevchenko Scientific Society,</a:t>
            </a:r>
          </a:p>
          <a:p>
            <a:r>
              <a:rPr lang="en-US" sz="1200" dirty="0" smtClean="0"/>
              <a:t>2007. Print</a:t>
            </a:r>
          </a:p>
          <a:p>
            <a:r>
              <a:rPr lang="en-US" sz="1200" dirty="0" err="1" smtClean="0"/>
              <a:t>Klid</a:t>
            </a:r>
            <a:r>
              <a:rPr lang="en-US" sz="1200" dirty="0" smtClean="0"/>
              <a:t>, </a:t>
            </a:r>
            <a:r>
              <a:rPr lang="en-US" sz="1200" dirty="0" err="1" smtClean="0"/>
              <a:t>Bohdan</a:t>
            </a:r>
            <a:r>
              <a:rPr lang="en-US" sz="1200" dirty="0" smtClean="0"/>
              <a:t>, and Alexander </a:t>
            </a:r>
            <a:r>
              <a:rPr lang="en-US" sz="1200" dirty="0" err="1" smtClean="0"/>
              <a:t>Motyl</a:t>
            </a:r>
            <a:r>
              <a:rPr lang="en-US" sz="1200" dirty="0" smtClean="0"/>
              <a:t>. </a:t>
            </a:r>
            <a:r>
              <a:rPr lang="en-US" sz="1200" i="1" dirty="0" smtClean="0"/>
              <a:t>The </a:t>
            </a:r>
            <a:r>
              <a:rPr lang="en-US" sz="1200" i="1" dirty="0" err="1" smtClean="0"/>
              <a:t>Holodomor</a:t>
            </a:r>
            <a:r>
              <a:rPr lang="en-US" sz="1200" i="1" dirty="0" smtClean="0"/>
              <a:t> Reader:  A Sourcebook on the Famine of 1932-1933 in Ukraine</a:t>
            </a:r>
            <a:r>
              <a:rPr lang="en-US" sz="1200" dirty="0" smtClean="0"/>
              <a:t>. Canadian 	Institute of Ukrainian Studies, 2012. Print.</a:t>
            </a:r>
          </a:p>
          <a:p>
            <a:r>
              <a:rPr lang="en-US" sz="1200" dirty="0" err="1" smtClean="0"/>
              <a:t>Lemkin</a:t>
            </a:r>
            <a:r>
              <a:rPr lang="en-US" sz="1200" dirty="0" smtClean="0"/>
              <a:t>, Raphael. “Soviet Genocide in the Ukraine.”  New York City. 1953. Speech.</a:t>
            </a:r>
          </a:p>
          <a:p>
            <a:r>
              <a:rPr lang="en-US" sz="1200" dirty="0" smtClean="0"/>
              <a:t>Mace, James E., and Leonid </a:t>
            </a:r>
            <a:r>
              <a:rPr lang="en-US" sz="1200" dirty="0" err="1" smtClean="0"/>
              <a:t>Heretz</a:t>
            </a:r>
            <a:r>
              <a:rPr lang="en-US" sz="1200" dirty="0" smtClean="0"/>
              <a:t>, eds. </a:t>
            </a:r>
            <a:r>
              <a:rPr lang="en-US" sz="1200" i="1" dirty="0" smtClean="0"/>
              <a:t>Commission on the Ukrainian Famine.  Oral History Project of the Commission on 	the Ukraine Famine</a:t>
            </a:r>
            <a:r>
              <a:rPr lang="en-US" sz="1200" dirty="0" smtClean="0"/>
              <a:t>. Washington D. C.: Supt. of Doc, U.S. G.P.O, 1990. Print.</a:t>
            </a:r>
          </a:p>
          <a:p>
            <a:r>
              <a:rPr lang="en-US" sz="1200" dirty="0" smtClean="0"/>
              <a:t>“Murder by Hunger.” </a:t>
            </a:r>
            <a:r>
              <a:rPr lang="en-US" sz="1200" i="1" dirty="0" smtClean="0"/>
              <a:t>The Wall Street Journal</a:t>
            </a:r>
            <a:r>
              <a:rPr lang="en-US" sz="1200" dirty="0" smtClean="0"/>
              <a:t> [New York] 10 Jan. 1985:  Print.</a:t>
            </a:r>
          </a:p>
          <a:p>
            <a:r>
              <a:rPr lang="en-US" sz="1200" dirty="0" err="1" smtClean="0"/>
              <a:t>Panne</a:t>
            </a:r>
            <a:r>
              <a:rPr lang="en-US" sz="1200" dirty="0" smtClean="0"/>
              <a:t>, Jean-Louise, et al. </a:t>
            </a:r>
            <a:r>
              <a:rPr lang="en-US" sz="1200" i="1" dirty="0" smtClean="0"/>
              <a:t>The Black Book of Communism:  Crimes, Terror, Repression</a:t>
            </a:r>
            <a:r>
              <a:rPr lang="en-US" sz="1200" dirty="0" smtClean="0"/>
              <a:t>. Ed. Mark Kramer. Trans. Jonathan 	Murphy. Cambridge: Harvard University Press, 1999. Print. </a:t>
            </a:r>
          </a:p>
          <a:p>
            <a:r>
              <a:rPr lang="en-US" sz="1200" dirty="0" smtClean="0"/>
              <a:t>Snyder, Timothy. </a:t>
            </a:r>
            <a:r>
              <a:rPr lang="en-US" sz="1200" i="1" dirty="0" err="1" smtClean="0"/>
              <a:t>Bloodlands</a:t>
            </a:r>
            <a:r>
              <a:rPr lang="en-US" sz="1200" i="1" dirty="0" smtClean="0"/>
              <a:t>:  Europe between Hitler and Stalin</a:t>
            </a:r>
            <a:r>
              <a:rPr lang="en-US" sz="1200" dirty="0" smtClean="0"/>
              <a:t>. New York: Basic Books, 2010. Print.</a:t>
            </a:r>
          </a:p>
          <a:p>
            <a:r>
              <a:rPr lang="en-US" sz="1200" dirty="0" smtClean="0"/>
              <a:t>Taylor, S. J. </a:t>
            </a:r>
            <a:r>
              <a:rPr lang="en-US" sz="1200" i="1" dirty="0" smtClean="0"/>
              <a:t>Stalin’s Apologist:  Walter </a:t>
            </a:r>
            <a:r>
              <a:rPr lang="en-US" sz="1200" i="1" dirty="0" err="1" smtClean="0"/>
              <a:t>Duranty</a:t>
            </a:r>
            <a:r>
              <a:rPr lang="en-US" sz="1200" i="1" dirty="0" smtClean="0"/>
              <a:t>, The New York Times Man in Moscow</a:t>
            </a:r>
            <a:r>
              <a:rPr lang="en-US" sz="1200" dirty="0" smtClean="0"/>
              <a:t>. New York: Oxford University Press, 	1990. Print.</a:t>
            </a:r>
          </a:p>
          <a:p>
            <a:r>
              <a:rPr lang="en-US" sz="1200" dirty="0" smtClean="0"/>
              <a:t> </a:t>
            </a:r>
          </a:p>
          <a:p>
            <a:r>
              <a:rPr lang="en-US" sz="1200" dirty="0" smtClean="0"/>
              <a:t>					Websites</a:t>
            </a:r>
          </a:p>
          <a:p>
            <a:r>
              <a:rPr lang="en-US" sz="1200" i="1" dirty="0" smtClean="0"/>
              <a:t>Famine-Genocide in Ukraine 1932-1933</a:t>
            </a:r>
            <a:r>
              <a:rPr lang="en-US" sz="1200" dirty="0" smtClean="0"/>
              <a:t>. Web. &lt;http://www.faminegenocide.com&gt;. Bibliographies, lesson plans, testimonies, 	memoirs, etc. for students and educators.</a:t>
            </a:r>
          </a:p>
          <a:p>
            <a:r>
              <a:rPr lang="en-US" sz="1200" i="1" dirty="0" err="1" smtClean="0"/>
              <a:t>Holodomor</a:t>
            </a:r>
            <a:r>
              <a:rPr lang="en-US" sz="1200" i="1" dirty="0" smtClean="0"/>
              <a:t> 1932-33</a:t>
            </a:r>
            <a:r>
              <a:rPr lang="en-US" sz="1200" dirty="0" smtClean="0"/>
              <a:t>.  Web.  &lt;http://www.holodomorct.org&gt;.</a:t>
            </a:r>
          </a:p>
          <a:p>
            <a:r>
              <a:rPr lang="en-US" sz="1200" i="1" dirty="0" smtClean="0"/>
              <a:t>Ukrainian Genocide of 1932-1933</a:t>
            </a:r>
            <a:r>
              <a:rPr lang="en-US" sz="1200" dirty="0" smtClean="0"/>
              <a:t>. Ukrainian Genocide Famine Foundation USA-Inc. Web.  	&lt;http://www.ukrainiangenocide.org&gt;.</a:t>
            </a:r>
          </a:p>
          <a:p>
            <a:pPr>
              <a:buNone/>
            </a:pPr>
            <a:r>
              <a:rPr lang="en-US" sz="1200" i="1" dirty="0" smtClean="0"/>
              <a:t>					</a:t>
            </a:r>
            <a:endParaRPr lang="en-US" sz="800" dirty="0" smtClean="0">
              <a:hlinkClick r:id="rId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US" i="1" dirty="0" smtClean="0"/>
              <a:t>				DVD/ Video</a:t>
            </a:r>
            <a:endParaRPr lang="en-US" dirty="0" smtClean="0"/>
          </a:p>
          <a:p>
            <a:r>
              <a:rPr lang="en-US" i="1" dirty="0" smtClean="0"/>
              <a:t>Harvest of Despair</a:t>
            </a:r>
            <a:r>
              <a:rPr lang="en-US" dirty="0" smtClean="0"/>
              <a:t>. Prod. Ukrainian Famine Research Committee St. Vladimir’s Institute. 1985. 	</a:t>
            </a:r>
            <a:r>
              <a:rPr lang="en-US" dirty="0" err="1" smtClean="0"/>
              <a:t>Yevshan</a:t>
            </a:r>
            <a:r>
              <a:rPr lang="en-US" dirty="0" smtClean="0"/>
              <a:t> Corporation. DVD.</a:t>
            </a:r>
          </a:p>
          <a:p>
            <a:r>
              <a:rPr lang="en-US" dirty="0" smtClean="0"/>
              <a:t>Snores, Edwin, dir. </a:t>
            </a:r>
            <a:r>
              <a:rPr lang="en-US" i="1" dirty="0" smtClean="0"/>
              <a:t>The Soviet Story</a:t>
            </a:r>
            <a:r>
              <a:rPr lang="en-US" dirty="0" smtClean="0"/>
              <a:t>. 2008. Perry Street Advisors. DVD. </a:t>
            </a:r>
          </a:p>
          <a:p>
            <a:r>
              <a:rPr lang="en-US" dirty="0" err="1" smtClean="0"/>
              <a:t>Luhovy</a:t>
            </a:r>
            <a:r>
              <a:rPr lang="en-US" dirty="0" smtClean="0"/>
              <a:t>, </a:t>
            </a:r>
            <a:r>
              <a:rPr lang="en-US" dirty="0" err="1" smtClean="0"/>
              <a:t>Yurij</a:t>
            </a:r>
            <a:r>
              <a:rPr lang="en-US" dirty="0" smtClean="0"/>
              <a:t>, dir. </a:t>
            </a:r>
            <a:r>
              <a:rPr lang="en-US" i="1" dirty="0" smtClean="0"/>
              <a:t>Genocide Revealed,2011. </a:t>
            </a:r>
            <a:r>
              <a:rPr lang="en-US" dirty="0" smtClean="0"/>
              <a:t>La </a:t>
            </a:r>
            <a:r>
              <a:rPr lang="en-US" dirty="0" err="1" smtClean="0"/>
              <a:t>Maison</a:t>
            </a:r>
            <a:r>
              <a:rPr lang="en-US" dirty="0" smtClean="0"/>
              <a:t> de Montage </a:t>
            </a:r>
            <a:r>
              <a:rPr lang="en-US" dirty="0" err="1" smtClean="0"/>
              <a:t>Luhovy</a:t>
            </a:r>
            <a:r>
              <a:rPr lang="en-US" dirty="0" smtClean="0"/>
              <a:t> Inc. DVD  “Best 	Historical Film 2011”, “ Best Documentary 2011”</a:t>
            </a:r>
          </a:p>
          <a:p>
            <a:r>
              <a:rPr lang="en-US" dirty="0" smtClean="0"/>
              <a:t> </a:t>
            </a:r>
          </a:p>
          <a:p>
            <a:r>
              <a:rPr lang="en-US" dirty="0" smtClean="0"/>
              <a:t>				Curriculum Guides</a:t>
            </a:r>
          </a:p>
          <a:p>
            <a:r>
              <a:rPr lang="en-US" dirty="0" err="1" smtClean="0"/>
              <a:t>Bej</a:t>
            </a:r>
            <a:r>
              <a:rPr lang="en-US" dirty="0" smtClean="0"/>
              <a:t>, Vera, </a:t>
            </a:r>
            <a:r>
              <a:rPr lang="en-US" dirty="0" err="1" smtClean="0"/>
              <a:t>Ihor</a:t>
            </a:r>
            <a:r>
              <a:rPr lang="en-US" dirty="0" smtClean="0"/>
              <a:t> </a:t>
            </a:r>
            <a:r>
              <a:rPr lang="en-US" dirty="0" err="1" smtClean="0"/>
              <a:t>Mirchuk</a:t>
            </a:r>
            <a:r>
              <a:rPr lang="en-US" dirty="0" smtClean="0"/>
              <a:t>, and Christine R. </a:t>
            </a:r>
            <a:r>
              <a:rPr lang="en-US" dirty="0" err="1" smtClean="0"/>
              <a:t>Shwed</a:t>
            </a:r>
            <a:r>
              <a:rPr lang="en-US" dirty="0" smtClean="0"/>
              <a:t>. </a:t>
            </a:r>
            <a:r>
              <a:rPr lang="en-US" i="1" dirty="0" smtClean="0"/>
              <a:t>Genocide Never Again [Ukrainian Genocide]</a:t>
            </a:r>
            <a:r>
              <a:rPr lang="en-US" dirty="0" smtClean="0"/>
              <a:t>, 	2007. Print. Teacher and student workbook.  Includes applicable Pennsylvania 	standards &amp; eligible content by worksheets.  Grades 7+.</a:t>
            </a:r>
          </a:p>
          <a:p>
            <a:endParaRPr lang="en-US" dirty="0" smtClean="0"/>
          </a:p>
          <a:p>
            <a:r>
              <a:rPr lang="en-US" dirty="0" err="1" smtClean="0"/>
              <a:t>Babij</a:t>
            </a:r>
            <a:r>
              <a:rPr lang="en-US" dirty="0" smtClean="0"/>
              <a:t>, Lana, Lidia </a:t>
            </a:r>
            <a:r>
              <a:rPr lang="en-US" dirty="0" err="1" smtClean="0"/>
              <a:t>Choma</a:t>
            </a:r>
            <a:r>
              <a:rPr lang="en-US" dirty="0" smtClean="0"/>
              <a:t>, and </a:t>
            </a:r>
            <a:r>
              <a:rPr lang="en-US" dirty="0" err="1" smtClean="0"/>
              <a:t>Borys</a:t>
            </a:r>
            <a:r>
              <a:rPr lang="en-US" dirty="0" smtClean="0"/>
              <a:t> </a:t>
            </a:r>
            <a:r>
              <a:rPr lang="en-US" dirty="0" err="1" smtClean="0"/>
              <a:t>Krupa</a:t>
            </a:r>
            <a:r>
              <a:rPr lang="en-US" dirty="0" smtClean="0"/>
              <a:t>. </a:t>
            </a:r>
            <a:r>
              <a:rPr lang="en-US" i="1" dirty="0" smtClean="0"/>
              <a:t>Turning a Blind Eye:  A Unit of Study</a:t>
            </a:r>
            <a:r>
              <a:rPr lang="en-US" dirty="0" smtClean="0"/>
              <a:t>, 2012. Print. A 	classroom ready unit designated for high school curricula; presents the </a:t>
            </a:r>
            <a:r>
              <a:rPr lang="en-US" dirty="0" err="1" smtClean="0"/>
              <a:t>Holodomor</a:t>
            </a:r>
            <a:r>
              <a:rPr lang="en-US" dirty="0" smtClean="0"/>
              <a:t>, 	China’s 1959-61 Famine, Darfur and selected current events in terms of “recognizing, 	acknowledging, and exposing human rights violations and genocide, with a special 	focus on media and social responsibility.”</a:t>
            </a:r>
          </a:p>
          <a:p>
            <a:endParaRPr lang="en-US" dirty="0" smtClean="0"/>
          </a:p>
          <a:p>
            <a:r>
              <a:rPr lang="en-US" dirty="0" err="1" smtClean="0"/>
              <a:t>Kuropas</a:t>
            </a:r>
            <a:r>
              <a:rPr lang="en-US" dirty="0" smtClean="0"/>
              <a:t>, Myron B., and James Mace. </a:t>
            </a:r>
            <a:r>
              <a:rPr lang="en-US" i="1" dirty="0" smtClean="0"/>
              <a:t>The Ukrainian Genocide/</a:t>
            </a:r>
            <a:r>
              <a:rPr lang="en-US" i="1" dirty="0" err="1" smtClean="0"/>
              <a:t>Holodomor</a:t>
            </a:r>
            <a:r>
              <a:rPr lang="en-US" i="1" dirty="0" smtClean="0"/>
              <a:t>, 1932-1933</a:t>
            </a:r>
            <a:r>
              <a:rPr lang="en-US" dirty="0" smtClean="0"/>
              <a:t>.   Print. A 	Curriculum and Resource Guide for Educators developed for the State of Illinois, which 	mandates the study of “the Famine-Genocide in Ukraine”, updated through 2008.</a:t>
            </a:r>
          </a:p>
          <a:p>
            <a:endParaRPr lang="en-US" dirty="0" smtClean="0"/>
          </a:p>
          <a:p>
            <a:r>
              <a:rPr lang="en-US" dirty="0" err="1" smtClean="0"/>
              <a:t>Kuryliw</a:t>
            </a:r>
            <a:r>
              <a:rPr lang="en-US" dirty="0" smtClean="0"/>
              <a:t>, </a:t>
            </a:r>
            <a:r>
              <a:rPr lang="en-US" dirty="0" err="1" smtClean="0"/>
              <a:t>Valentina</a:t>
            </a:r>
            <a:r>
              <a:rPr lang="en-US" dirty="0" smtClean="0"/>
              <a:t>. </a:t>
            </a:r>
            <a:r>
              <a:rPr lang="en-US" i="1" dirty="0" smtClean="0"/>
              <a:t>The Unknown Genocide - Ukrainian </a:t>
            </a:r>
            <a:r>
              <a:rPr lang="en-US" i="1" dirty="0" err="1" smtClean="0"/>
              <a:t>Holodomor</a:t>
            </a:r>
            <a:r>
              <a:rPr lang="en-US" i="1" dirty="0" smtClean="0"/>
              <a:t> 1932-33</a:t>
            </a:r>
            <a:r>
              <a:rPr lang="en-US" dirty="0" smtClean="0"/>
              <a:t>. Print</a:t>
            </a:r>
            <a:r>
              <a:rPr lang="en-US" smtClean="0"/>
              <a:t>. Award- </a:t>
            </a:r>
            <a:r>
              <a:rPr lang="en-US" dirty="0" smtClean="0"/>
              <a:t>	winning Canadian educator authored lesson plans, links, and bibliography for grades 	10-12.  Revised edition forthcoming.</a:t>
            </a:r>
          </a:p>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33400"/>
            <a:ext cx="8077200" cy="1446550"/>
          </a:xfrm>
          <a:prstGeom prst="rect">
            <a:avLst/>
          </a:prstGeom>
        </p:spPr>
        <p:txBody>
          <a:bodyPr wrap="square">
            <a:spAutoFit/>
          </a:bodyPr>
          <a:lstStyle/>
          <a:p>
            <a:r>
              <a:rPr lang="en-US" sz="4400" dirty="0" smtClean="0"/>
              <a:t>1922 - most of Ukraine forcibly incorporated into the Soviet Union </a:t>
            </a:r>
            <a:endParaRPr lang="en-US" sz="4400" dirty="0"/>
          </a:p>
        </p:txBody>
      </p:sp>
      <p:pic>
        <p:nvPicPr>
          <p:cNvPr id="4" name="Picture 2" descr="There is a HUGE difference"/>
          <p:cNvPicPr>
            <a:picLocks noChangeAspect="1" noChangeArrowheads="1"/>
          </p:cNvPicPr>
          <p:nvPr/>
        </p:nvPicPr>
        <p:blipFill>
          <a:blip r:embed="rId2" cstate="print"/>
          <a:srcRect/>
          <a:stretch>
            <a:fillRect/>
          </a:stretch>
        </p:blipFill>
        <p:spPr bwMode="auto">
          <a:xfrm>
            <a:off x="3048000" y="2971800"/>
            <a:ext cx="2895600" cy="2971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http://www.marxists.org/glossary/media/places/u/ussr/1982/rep-nat.jpg"/>
          <p:cNvPicPr>
            <a:picLocks noChangeAspect="1" noChangeArrowheads="1"/>
          </p:cNvPicPr>
          <p:nvPr/>
        </p:nvPicPr>
        <p:blipFill>
          <a:blip r:embed="rId2" cstate="print"/>
          <a:srcRect/>
          <a:stretch>
            <a:fillRect/>
          </a:stretch>
        </p:blipFill>
        <p:spPr bwMode="auto">
          <a:xfrm>
            <a:off x="0" y="0"/>
            <a:ext cx="10525125" cy="975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247864"/>
          </a:xfrm>
          <a:prstGeom prst="rect">
            <a:avLst/>
          </a:prstGeom>
        </p:spPr>
        <p:txBody>
          <a:bodyPr wrap="square">
            <a:spAutoFit/>
          </a:bodyPr>
          <a:lstStyle/>
          <a:p>
            <a:pPr lvl="0" algn="just" fontAlgn="base">
              <a:spcBef>
                <a:spcPct val="0"/>
              </a:spcBef>
              <a:spcAft>
                <a:spcPct val="0"/>
              </a:spcAft>
              <a:tabLst>
                <a:tab pos="228600" algn="l"/>
              </a:tabLst>
            </a:pPr>
            <a:r>
              <a:rPr lang="en-US" b="1" dirty="0" smtClean="0">
                <a:latin typeface="Times New Roman" pitchFamily="18" charset="0"/>
                <a:ea typeface="Calibri" pitchFamily="34" charset="0"/>
                <a:cs typeface="Times New Roman" pitchFamily="18" charset="0"/>
              </a:rPr>
              <a:t>	</a:t>
            </a:r>
            <a:r>
              <a:rPr lang="en-US" sz="4400" b="1" dirty="0" smtClean="0">
                <a:latin typeface="Times New Roman" pitchFamily="18" charset="0"/>
                <a:ea typeface="Calibri" pitchFamily="34" charset="0"/>
                <a:cs typeface="Times New Roman" pitchFamily="18" charset="0"/>
              </a:rPr>
              <a:t>Stalin’s Reasons for Implementing 				the </a:t>
            </a:r>
            <a:r>
              <a:rPr lang="en-US" sz="4400" b="1" dirty="0" err="1" smtClean="0">
                <a:latin typeface="Times New Roman" pitchFamily="18" charset="0"/>
                <a:ea typeface="Calibri" pitchFamily="34" charset="0"/>
                <a:cs typeface="Times New Roman" pitchFamily="18" charset="0"/>
              </a:rPr>
              <a:t>Holodomor</a:t>
            </a:r>
            <a:endParaRPr lang="en-US" sz="4400" b="1" dirty="0" smtClean="0">
              <a:latin typeface="Times New Roman" pitchFamily="18" charset="0"/>
              <a:ea typeface="Calibri" pitchFamily="34" charset="0"/>
              <a:cs typeface="Times New Roman" pitchFamily="18" charset="0"/>
            </a:endParaRPr>
          </a:p>
          <a:p>
            <a:pPr lvl="0" algn="just" fontAlgn="base">
              <a:spcBef>
                <a:spcPct val="0"/>
              </a:spcBef>
              <a:spcAft>
                <a:spcPct val="0"/>
              </a:spcAft>
              <a:tabLst>
                <a:tab pos="228600" algn="l"/>
              </a:tabLst>
            </a:pPr>
            <a:endParaRPr lang="en-US" sz="3200" dirty="0" smtClean="0">
              <a:latin typeface="Arial" pitchFamily="34" charset="0"/>
              <a:cs typeface="Arial" pitchFamily="34" charset="0"/>
            </a:endParaRPr>
          </a:p>
          <a:p>
            <a:pPr marL="342900" lvl="0" indent="-342900" algn="just" eaLnBrk="0" fontAlgn="base" hangingPunct="0">
              <a:spcBef>
                <a:spcPct val="0"/>
              </a:spcBef>
              <a:spcAft>
                <a:spcPct val="0"/>
              </a:spcAft>
              <a:buAutoNum type="arabicPeriod"/>
              <a:tabLst>
                <a:tab pos="228600" algn="l"/>
              </a:tabLst>
            </a:pPr>
            <a:r>
              <a:rPr lang="en-US" sz="2800" dirty="0" smtClean="0">
                <a:latin typeface="Times New Roman" pitchFamily="18" charset="0"/>
                <a:ea typeface="Calibri" pitchFamily="34" charset="0"/>
                <a:cs typeface="Times New Roman" pitchFamily="18" charset="0"/>
              </a:rPr>
              <a:t>To annihilate a significant part of the Ukrainian population, openly resisting Soviet repressive policies in Ukraine </a:t>
            </a:r>
          </a:p>
          <a:p>
            <a:pPr marL="342900" lvl="0" indent="-342900" algn="just" eaLnBrk="0" fontAlgn="base" hangingPunct="0">
              <a:spcBef>
                <a:spcPct val="0"/>
              </a:spcBef>
              <a:spcAft>
                <a:spcPct val="0"/>
              </a:spcAft>
              <a:tabLst>
                <a:tab pos="228600" algn="l"/>
              </a:tabLst>
            </a:pPr>
            <a:endParaRPr lang="en-US" sz="2800" dirty="0" smtClean="0">
              <a:latin typeface="Arial" pitchFamily="34" charset="0"/>
              <a:cs typeface="Arial" pitchFamily="34" charset="0"/>
            </a:endParaRPr>
          </a:p>
          <a:p>
            <a:pPr lvl="0" algn="just" eaLnBrk="0" fontAlgn="base" hangingPunct="0">
              <a:spcBef>
                <a:spcPct val="0"/>
              </a:spcBef>
              <a:spcAft>
                <a:spcPct val="0"/>
              </a:spcAft>
              <a:tabLst>
                <a:tab pos="228600" algn="l"/>
              </a:tabLst>
            </a:pPr>
            <a:r>
              <a:rPr lang="en-US" sz="2800" dirty="0" smtClean="0">
                <a:latin typeface="Times New Roman" pitchFamily="18" charset="0"/>
                <a:ea typeface="Calibri" pitchFamily="34" charset="0"/>
                <a:cs typeface="Times New Roman" pitchFamily="18" charset="0"/>
              </a:rPr>
              <a:t>2. To terrorize the surviving Ukrainian population into 		  submission  to the Soviet totalitarian regime</a:t>
            </a:r>
          </a:p>
          <a:p>
            <a:pPr lvl="0" algn="just" eaLnBrk="0" fontAlgn="base" hangingPunct="0">
              <a:spcBef>
                <a:spcPct val="0"/>
              </a:spcBef>
              <a:spcAft>
                <a:spcPct val="0"/>
              </a:spcAft>
              <a:tabLst>
                <a:tab pos="228600" algn="l"/>
              </a:tabLst>
            </a:pPr>
            <a:endParaRPr lang="en-US" sz="2800" dirty="0" smtClean="0">
              <a:latin typeface="Arial" pitchFamily="34" charset="0"/>
              <a:cs typeface="Arial" pitchFamily="34" charset="0"/>
            </a:endParaRPr>
          </a:p>
          <a:p>
            <a:pPr lvl="0" algn="just" eaLnBrk="0" fontAlgn="base" hangingPunct="0">
              <a:spcBef>
                <a:spcPct val="0"/>
              </a:spcBef>
              <a:spcAft>
                <a:spcPct val="0"/>
              </a:spcAft>
              <a:tabLst>
                <a:tab pos="228600" algn="l"/>
              </a:tabLst>
            </a:pPr>
            <a:r>
              <a:rPr lang="en-US" sz="2800" dirty="0" smtClean="0">
                <a:latin typeface="Times New Roman" pitchFamily="18" charset="0"/>
                <a:ea typeface="Calibri" pitchFamily="34" charset="0"/>
                <a:cs typeface="Times New Roman" pitchFamily="18" charset="0"/>
              </a:rPr>
              <a:t>3. To provide funds for Soviet industrial expansion and the 	  purchase	of machinery in the West from the sale of 	    	  expropriated  Ukrainian grain and other produce. </a:t>
            </a:r>
          </a:p>
          <a:p>
            <a:pPr lvl="0" algn="just" eaLnBrk="0" fontAlgn="base" hangingPunct="0">
              <a:spcBef>
                <a:spcPct val="0"/>
              </a:spcBef>
              <a:spcAft>
                <a:spcPct val="0"/>
              </a:spcAft>
              <a:tabLst>
                <a:tab pos="228600" algn="l"/>
              </a:tabLst>
            </a:pPr>
            <a:endParaRPr lang="en-US" sz="2800"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01862"/>
          </a:xfrm>
          <a:prstGeom prst="rect">
            <a:avLst/>
          </a:prstGeom>
        </p:spPr>
        <p:txBody>
          <a:bodyPr wrap="square">
            <a:spAutoFit/>
          </a:bodyPr>
          <a:lstStyle/>
          <a:p>
            <a:pPr algn="just" eaLnBrk="0" fontAlgn="base" hangingPunct="0">
              <a:spcBef>
                <a:spcPct val="0"/>
              </a:spcBef>
              <a:spcAft>
                <a:spcPct val="0"/>
              </a:spcAft>
              <a:tabLst>
                <a:tab pos="228600" algn="l"/>
              </a:tabLst>
            </a:pPr>
            <a:r>
              <a:rPr lang="en-US" sz="4400" dirty="0" smtClean="0">
                <a:latin typeface="Times New Roman" pitchFamily="18" charset="0"/>
                <a:ea typeface="Calibri" pitchFamily="34" charset="0"/>
                <a:cs typeface="Times New Roman" pitchFamily="18" charset="0"/>
              </a:rPr>
              <a:t>“If we do not begin correcting the</a:t>
            </a:r>
            <a:r>
              <a:rPr lang="en-US" sz="4400" b="1" dirty="0" smtClean="0">
                <a:latin typeface="Times New Roman" pitchFamily="18" charset="0"/>
                <a:ea typeface="Calibri" pitchFamily="34" charset="0"/>
                <a:cs typeface="Times New Roman" pitchFamily="18" charset="0"/>
              </a:rPr>
              <a:t> </a:t>
            </a:r>
            <a:r>
              <a:rPr lang="en-US" sz="4400" dirty="0" smtClean="0">
                <a:latin typeface="Times New Roman" pitchFamily="18" charset="0"/>
                <a:ea typeface="Calibri" pitchFamily="34" charset="0"/>
                <a:cs typeface="Times New Roman" pitchFamily="18" charset="0"/>
              </a:rPr>
              <a:t>situation in Ukraine immediately, we could lose Ukraine…The objective should be to transform Ukraine, in the shortest possible time into a veritable fortress of the USSR…Spare no money for that</a:t>
            </a:r>
            <a:r>
              <a:rPr lang="en-US" sz="2800" dirty="0" smtClean="0">
                <a:latin typeface="Times New Roman" pitchFamily="18" charset="0"/>
                <a:ea typeface="Calibri" pitchFamily="34" charset="0"/>
                <a:cs typeface="Times New Roman" pitchFamily="18" charset="0"/>
              </a:rPr>
              <a:t>.” </a:t>
            </a:r>
          </a:p>
          <a:p>
            <a:pPr algn="just" eaLnBrk="0" fontAlgn="base" hangingPunct="0">
              <a:spcBef>
                <a:spcPct val="0"/>
              </a:spcBef>
              <a:spcAft>
                <a:spcPct val="0"/>
              </a:spcAft>
              <a:tabLst>
                <a:tab pos="228600" algn="l"/>
              </a:tabLst>
            </a:pPr>
            <a:endParaRPr lang="en-US" sz="2800" dirty="0" smtClean="0">
              <a:latin typeface="Times New Roman" pitchFamily="18" charset="0"/>
              <a:ea typeface="Calibri" pitchFamily="34" charset="0"/>
              <a:cs typeface="Times New Roman" pitchFamily="18" charset="0"/>
            </a:endParaRPr>
          </a:p>
          <a:p>
            <a:pPr algn="just" eaLnBrk="0" fontAlgn="base" hangingPunct="0">
              <a:spcBef>
                <a:spcPct val="0"/>
              </a:spcBef>
              <a:spcAft>
                <a:spcPct val="0"/>
              </a:spcAft>
              <a:tabLst>
                <a:tab pos="228600" algn="l"/>
              </a:tabLst>
            </a:pPr>
            <a:r>
              <a:rPr lang="en-US" sz="2800" dirty="0" smtClean="0">
                <a:latin typeface="Times New Roman" pitchFamily="18" charset="0"/>
                <a:ea typeface="Calibri" pitchFamily="34" charset="0"/>
                <a:cs typeface="Times New Roman" pitchFamily="18" charset="0"/>
              </a:rPr>
              <a:t>Stalin wrote in his letter to </a:t>
            </a:r>
            <a:r>
              <a:rPr lang="en-US" sz="2800" dirty="0" err="1" smtClean="0">
                <a:latin typeface="Times New Roman" pitchFamily="18" charset="0"/>
                <a:ea typeface="Calibri" pitchFamily="34" charset="0"/>
                <a:cs typeface="Times New Roman" pitchFamily="18" charset="0"/>
              </a:rPr>
              <a:t>Kaganovich</a:t>
            </a:r>
            <a:r>
              <a:rPr lang="en-US" sz="2800" dirty="0" smtClean="0">
                <a:latin typeface="Times New Roman" pitchFamily="18" charset="0"/>
                <a:ea typeface="Calibri" pitchFamily="34" charset="0"/>
                <a:cs typeface="Times New Roman" pitchFamily="18" charset="0"/>
              </a:rPr>
              <a:t>, one of his henchmen responsible for the </a:t>
            </a:r>
            <a:r>
              <a:rPr lang="en-US" sz="2800" dirty="0" err="1" smtClean="0">
                <a:latin typeface="Times New Roman" pitchFamily="18" charset="0"/>
                <a:ea typeface="Calibri" pitchFamily="34" charset="0"/>
                <a:cs typeface="Times New Roman" pitchFamily="18" charset="0"/>
              </a:rPr>
              <a:t>Holodomor</a:t>
            </a:r>
            <a:r>
              <a:rPr lang="en-US" sz="2800" dirty="0" smtClean="0">
                <a:latin typeface="Times New Roman" pitchFamily="18" charset="0"/>
                <a:ea typeface="Calibri" pitchFamily="34" charset="0"/>
                <a:cs typeface="Times New Roman" pitchFamily="18" charset="0"/>
              </a:rPr>
              <a:t>. </a:t>
            </a:r>
          </a:p>
          <a:p>
            <a:pPr lvl="0" algn="just" eaLnBrk="0" fontAlgn="base" hangingPunct="0">
              <a:spcBef>
                <a:spcPct val="0"/>
              </a:spcBef>
              <a:spcAft>
                <a:spcPct val="0"/>
              </a:spcAft>
              <a:tabLst>
                <a:tab pos="228600" algn="l"/>
              </a:tabLst>
            </a:pPr>
            <a:endParaRPr lang="en-US" sz="44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229600" cy="1905000"/>
          </a:xfrm>
        </p:spPr>
        <p:txBody>
          <a:bodyPr>
            <a:normAutofit fontScale="90000"/>
          </a:bodyPr>
          <a:lstStyle/>
          <a:p>
            <a:r>
              <a:rPr lang="en-US" dirty="0" smtClean="0"/>
              <a:t>After consolidating power over the Soviet Union, Stalin institutes the </a:t>
            </a:r>
            <a:br>
              <a:rPr lang="en-US" dirty="0" smtClean="0"/>
            </a:br>
            <a:r>
              <a:rPr lang="en-US" b="1" dirty="0" smtClean="0"/>
              <a:t>Five Year Plan 1928 - 1933</a:t>
            </a:r>
            <a:endParaRPr lang="en-US" b="1" dirty="0"/>
          </a:p>
        </p:txBody>
      </p:sp>
      <p:sp>
        <p:nvSpPr>
          <p:cNvPr id="6" name="Rectangle 5"/>
          <p:cNvSpPr/>
          <p:nvPr/>
        </p:nvSpPr>
        <p:spPr>
          <a:xfrm>
            <a:off x="1447800" y="3047999"/>
            <a:ext cx="6629400" cy="2554545"/>
          </a:xfrm>
          <a:prstGeom prst="rect">
            <a:avLst/>
          </a:prstGeom>
        </p:spPr>
        <p:txBody>
          <a:bodyPr wrap="square">
            <a:spAutoFit/>
          </a:bodyPr>
          <a:lstStyle/>
          <a:p>
            <a:pPr lvl="0">
              <a:buFont typeface="Arial" pitchFamily="34" charset="0"/>
              <a:buChar char="•"/>
            </a:pPr>
            <a:r>
              <a:rPr lang="en-US" sz="4000" dirty="0" smtClean="0"/>
              <a:t>Abolish private industry</a:t>
            </a:r>
          </a:p>
          <a:p>
            <a:pPr lvl="0">
              <a:buFont typeface="Arial" pitchFamily="34" charset="0"/>
              <a:buChar char="•"/>
            </a:pPr>
            <a:r>
              <a:rPr lang="en-US" sz="4000" dirty="0" smtClean="0"/>
              <a:t>Nationalize commerce</a:t>
            </a:r>
          </a:p>
          <a:p>
            <a:pPr lvl="0">
              <a:buFont typeface="Arial" pitchFamily="34" charset="0"/>
              <a:buChar char="•"/>
            </a:pPr>
            <a:r>
              <a:rPr lang="en-US" sz="4000" dirty="0" smtClean="0"/>
              <a:t>Collectivize farms</a:t>
            </a:r>
          </a:p>
          <a:p>
            <a:pPr lvl="0">
              <a:buFont typeface="Arial" pitchFamily="34" charset="0"/>
              <a:buChar char="•"/>
            </a:pPr>
            <a:r>
              <a:rPr lang="en-US" sz="4000" dirty="0" smtClean="0"/>
              <a:t>Impose grain quotas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9475</TotalTime>
  <Words>1913</Words>
  <Application>Microsoft Office PowerPoint</Application>
  <PresentationFormat>On-screen Show (4:3)</PresentationFormat>
  <Paragraphs>417</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Objectives:</vt:lpstr>
      <vt:lpstr>Ukraine </vt:lpstr>
      <vt:lpstr>Slide 4</vt:lpstr>
      <vt:lpstr>Slide 5</vt:lpstr>
      <vt:lpstr>Slide 6</vt:lpstr>
      <vt:lpstr>Slide 7</vt:lpstr>
      <vt:lpstr>Slide 8</vt:lpstr>
      <vt:lpstr>After consolidating power over the Soviet Union, Stalin institutes the  Five Year Plan 1928 - 1933</vt:lpstr>
      <vt:lpstr>Slide 10</vt:lpstr>
      <vt:lpstr>               "Farmers present by themselves the basic force of the national movement. Without farmers there can be no strong national movement. This is what we mean when we say that the national question is, actually, the farmers' question."             </vt:lpstr>
      <vt:lpstr>HOLODOMOR</vt:lpstr>
      <vt:lpstr>Areas affected by the Holodomor</vt:lpstr>
      <vt:lpstr>Seals Borders of Ukraine </vt:lpstr>
      <vt:lpstr>“Five ears of corn law”</vt:lpstr>
      <vt:lpstr> “Food is a weapon”   Maxim Litinov – Soviet Commissar of Foreign Affairs </vt:lpstr>
      <vt:lpstr>Soviet Union denies the famine </vt:lpstr>
      <vt:lpstr>Slide 18</vt:lpstr>
      <vt:lpstr>   … of these 3 million were children  - In desperate attempts, villagers abandoned  children in urban areas which were less            affected by starvation.  - In late spring 1933, over 300,000 children   recorded homeless in the Kyiv region.</vt:lpstr>
      <vt:lpstr>Exact number of victims not known</vt:lpstr>
      <vt:lpstr> Population Statistics for the Soviet Union                                  1926        1939  </vt:lpstr>
      <vt:lpstr>Arthur Koestler, British novelist</vt:lpstr>
      <vt:lpstr>Slide 23</vt:lpstr>
      <vt:lpstr>Quotation from the Harvest of Sorrow by the British historian Robert Conquest,1986</vt:lpstr>
      <vt:lpstr>  Holodomor cripples Ukraine as a nation for many generations. </vt:lpstr>
      <vt:lpstr>Slide 26</vt:lpstr>
      <vt:lpstr>Definition of GENOCIDE?</vt:lpstr>
      <vt:lpstr> Genocide of Ukrainians</vt:lpstr>
      <vt:lpstr>“Soviet genocide in..Ukraine”</vt:lpstr>
      <vt:lpstr>Slide 30</vt:lpstr>
      <vt:lpstr>Why is the Holodomor  virtually unknown in the West?  largely ignored or denied in the West for decades  </vt:lpstr>
      <vt:lpstr>Turning a Blind Eye</vt:lpstr>
      <vt:lpstr>Slide 33</vt:lpstr>
      <vt:lpstr>Two Murderers of the 20th century</vt:lpstr>
      <vt:lpstr>Is Communism comparable to Nazism?</vt:lpstr>
      <vt:lpstr>Differences between  Communism and Nazism</vt:lpstr>
      <vt:lpstr>Witness testimonies</vt:lpstr>
      <vt:lpstr>Witness Testimonies</vt:lpstr>
      <vt:lpstr> Why are Ukrainians pressing for recognition of the Holodomor as a genocide?</vt:lpstr>
      <vt:lpstr>Slide 40</vt:lpstr>
      <vt:lpstr>Slide 41</vt:lpstr>
      <vt:lpstr>Slide 42</vt:lpstr>
      <vt:lpstr>Genocide in Ukraine   Graphic organizer</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Holodomor- Famine Genocide in Ukraine 1932-1933</dc:title>
  <dc:creator>Default</dc:creator>
  <cp:lastModifiedBy>Semone</cp:lastModifiedBy>
  <cp:revision>410</cp:revision>
  <dcterms:created xsi:type="dcterms:W3CDTF">2012-09-09T21:26:15Z</dcterms:created>
  <dcterms:modified xsi:type="dcterms:W3CDTF">2012-12-09T21:04:13Z</dcterms:modified>
</cp:coreProperties>
</file>